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9AD2B-80A5-4F42-B57C-A961A2A5EA43}" v="5" dt="2022-11-04T08:49:54.3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/>
              </a:solidFill>
              <a:prstDash val="solid"/>
              <a:round/>
            </a:ln>
          </a:left>
          <a:right>
            <a:ln w="12700" cap="flat">
              <a:solidFill>
                <a:schemeClr val="accent3"/>
              </a:solidFill>
              <a:prstDash val="solid"/>
              <a:round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254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solidFill>
                <a:schemeClr val="accent3"/>
              </a:solidFill>
              <a:prstDash val="solid"/>
              <a:round/>
            </a:ln>
          </a:insideH>
          <a:insideV>
            <a:ln w="12700" cap="flat">
              <a:solidFill>
                <a:schemeClr val="accent3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민혁" userId="ea1592fd-55a4-4724-8f8d-93d8298ac982" providerId="ADAL" clId="{7719AD2B-80A5-4F42-B57C-A961A2A5EA43}"/>
    <pc:docChg chg="undo custSel addSld delSld modSld">
      <pc:chgData name="정민혁" userId="ea1592fd-55a4-4724-8f8d-93d8298ac982" providerId="ADAL" clId="{7719AD2B-80A5-4F42-B57C-A961A2A5EA43}" dt="2022-11-04T08:50:02.721" v="20" actId="1076"/>
      <pc:docMkLst>
        <pc:docMk/>
      </pc:docMkLst>
      <pc:sldChg chg="addSp delSp modSp mod">
        <pc:chgData name="정민혁" userId="ea1592fd-55a4-4724-8f8d-93d8298ac982" providerId="ADAL" clId="{7719AD2B-80A5-4F42-B57C-A961A2A5EA43}" dt="2022-11-04T08:39:16.714" v="4" actId="1076"/>
        <pc:sldMkLst>
          <pc:docMk/>
          <pc:sldMk cId="0" sldId="300"/>
        </pc:sldMkLst>
        <pc:picChg chg="add del mod">
          <ac:chgData name="정민혁" userId="ea1592fd-55a4-4724-8f8d-93d8298ac982" providerId="ADAL" clId="{7719AD2B-80A5-4F42-B57C-A961A2A5EA43}" dt="2022-11-04T08:39:16.714" v="4" actId="1076"/>
          <ac:picMkLst>
            <pc:docMk/>
            <pc:sldMk cId="0" sldId="300"/>
            <ac:picMk id="3" creationId="{1FFD6B57-9FDA-B861-91BA-966CA165A2E2}"/>
          </ac:picMkLst>
        </pc:picChg>
        <pc:picChg chg="del">
          <ac:chgData name="정민혁" userId="ea1592fd-55a4-4724-8f8d-93d8298ac982" providerId="ADAL" clId="{7719AD2B-80A5-4F42-B57C-A961A2A5EA43}" dt="2022-11-04T08:39:13.595" v="3" actId="478"/>
          <ac:picMkLst>
            <pc:docMk/>
            <pc:sldMk cId="0" sldId="300"/>
            <ac:picMk id="565" creationId="{00000000-0000-0000-0000-000000000000}"/>
          </ac:picMkLst>
        </pc:picChg>
      </pc:sldChg>
      <pc:sldChg chg="addSp delSp modSp mod delAnim modAnim">
        <pc:chgData name="정민혁" userId="ea1592fd-55a4-4724-8f8d-93d8298ac982" providerId="ADAL" clId="{7719AD2B-80A5-4F42-B57C-A961A2A5EA43}" dt="2022-11-04T08:50:02.721" v="20" actId="1076"/>
        <pc:sldMkLst>
          <pc:docMk/>
          <pc:sldMk cId="0" sldId="301"/>
        </pc:sldMkLst>
        <pc:picChg chg="del mod">
          <ac:chgData name="정민혁" userId="ea1592fd-55a4-4724-8f8d-93d8298ac982" providerId="ADAL" clId="{7719AD2B-80A5-4F42-B57C-A961A2A5EA43}" dt="2022-11-04T08:42:34.241" v="8" actId="478"/>
          <ac:picMkLst>
            <pc:docMk/>
            <pc:sldMk cId="0" sldId="301"/>
            <ac:picMk id="2" creationId="{70C5FFE5-F4C8-5CA0-9EDE-99CF7F8D490B}"/>
          </ac:picMkLst>
        </pc:picChg>
        <pc:picChg chg="add del mod">
          <ac:chgData name="정민혁" userId="ea1592fd-55a4-4724-8f8d-93d8298ac982" providerId="ADAL" clId="{7719AD2B-80A5-4F42-B57C-A961A2A5EA43}" dt="2022-11-04T08:48:52.509" v="15" actId="478"/>
          <ac:picMkLst>
            <pc:docMk/>
            <pc:sldMk cId="0" sldId="301"/>
            <ac:picMk id="3" creationId="{333C72A2-9E66-6A0C-3014-55B98F891803}"/>
          </ac:picMkLst>
        </pc:picChg>
        <pc:picChg chg="add mod">
          <ac:chgData name="정민혁" userId="ea1592fd-55a4-4724-8f8d-93d8298ac982" providerId="ADAL" clId="{7719AD2B-80A5-4F42-B57C-A961A2A5EA43}" dt="2022-11-04T08:50:02.721" v="20" actId="1076"/>
          <ac:picMkLst>
            <pc:docMk/>
            <pc:sldMk cId="0" sldId="301"/>
            <ac:picMk id="4" creationId="{70379F31-D8CE-5036-C3F5-8F5054DBD622}"/>
          </ac:picMkLst>
        </pc:picChg>
      </pc:sldChg>
      <pc:sldChg chg="add del">
        <pc:chgData name="정민혁" userId="ea1592fd-55a4-4724-8f8d-93d8298ac982" providerId="ADAL" clId="{7719AD2B-80A5-4F42-B57C-A961A2A5EA43}" dt="2022-11-04T08:42:20.480" v="6" actId="2696"/>
        <pc:sldMkLst>
          <pc:docMk/>
          <pc:sldMk cId="3092122506" sldId="3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그러나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에 따라 클러스터 수와 노이즈 수가 결정된다</a:t>
            </a:r>
            <a:r>
              <a:t>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우리는 정확하면서 다양한 음식 분류에 초점을 맞췄기 때문에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클러스터가 많이 나오는 쪽에 초점을 맞춤</a:t>
            </a:r>
            <a:r>
              <a:t>.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바이올린 그래프로 확인했듯이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0</a:t>
            </a:r>
            <a:r>
              <a:t>을 가진 값이 대다수이기 때문에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eps</a:t>
            </a:r>
            <a:r>
              <a:t> 결정을 다양한 클러스터가 나오되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한 클러스터는 여러 곳에 분포되지 않는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즉 하나의 클러스터는 한 위치에만 있도록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</a:t>
            </a:r>
            <a:r>
              <a:t> 지정하였다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</a:p>
          <a:p>
            <a:r>
              <a:t>eps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를 높이면 하나의 클러스터에 포함되는 수가 늘어나기 때문에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음식 메뉴를 세분화하기 위해 </a:t>
            </a:r>
            <a:r>
              <a:t>eps 0.3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을 택함</a:t>
            </a:r>
            <a:r>
              <a:t>.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클러스터가 모여있는 것으로 보이지만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비슷한 숫자때문에 나온 결과임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</a:t>
            </a:r>
            <a:r>
              <a:t>각 벡터 값은 고유한 음식 메뉴를 가짐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).</a:t>
            </a:r>
            <a:r>
              <a:t> 실제로는 메뉴가 잘 분석되어 있음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  <a:r>
              <a:t> 뒤에서 확인 가능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r>
              <a:t>한 데이터 포인트에서 eps 거리 안에 데이터가 min_samples 갯수만큼 들어 있으면 이 데이터 포인트를 핵심 포인트로 분류</a:t>
            </a:r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endParaRPr/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endParaRPr/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r>
              <a:t>eps 거리 안에 있는 데이터 포인트 수가 min_samples보다 적다면 어떤 클래스에도 속하지 않는 잡음 noise로 레이블</a:t>
            </a:r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r>
              <a:t>eps 거리 안에 있는 데이터 포인트 수가 min_samples보다 많으면 핵심 포인트로 레이블하고 새로운 클러스터 레이블할당</a:t>
            </a:r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endParaRPr/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endParaRPr/>
          </a:p>
          <a:p>
            <a:pPr>
              <a:defRPr>
                <a:latin typeface="Ubuntu Condensed"/>
                <a:ea typeface="Ubuntu Condensed"/>
                <a:cs typeface="Ubuntu Condensed"/>
                <a:sym typeface="Ubuntu Condensed"/>
              </a:defRPr>
            </a:pPr>
            <a:r>
              <a:t>eps(거리)보다 가까운 핵심 샘플은 동일한 클러스터로 분류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Eps 0.3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으로 고정</a:t>
            </a:r>
            <a:r>
              <a:t>, min_samples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변화에 따른 결과들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1" name="Shape 5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에 가까울 수록 좋음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유클리디안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맨하튼은 너무 많은 값이 한 클러스터에 몰림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.</a:t>
            </a:r>
            <a:r>
              <a:t> 실제로 음식 데이터 확인해봤을 때도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원하는 방향과 일치하지 않게 분류됨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군집화된 결과 넣기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가진 데이터를 보았을 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5</a:t>
            </a:r>
            <a:r>
              <a:t>개의 문장 그리고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5</a:t>
            </a:r>
            <a:r>
              <a:t>개의 단어 조합까지가 괜찮다는 판단에서 다음으로 결정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TF-IDF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알고리즘이란 단어의 가중치를 부여하는 알고리즘으로 전체 문서 중에서는 희귀하지만 해당 문서 내에서는 빈도가 높은 단어를 추려내는 방식이다</a:t>
            </a:r>
            <a:r>
              <a:t>.</a:t>
            </a:r>
          </a:p>
          <a:p>
            <a:r>
              <a:t>Ex) ‘an apple’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이라는 검색어를 입력했을 때 두 단어가 높은 비중으로 나오는 문서를 상위에 랭크를 한다</a:t>
            </a:r>
            <a:r>
              <a:t>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하지만 </a:t>
            </a:r>
            <a:r>
              <a:t>‘an’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과 같은 관사는 전체 문서에서 높은 빈도로 나오는 단어이기 때문에 페널티를 주어 불용어 처리를 한다</a:t>
            </a:r>
            <a:r>
              <a:t>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그렇게 되면 최종적으로 </a:t>
            </a:r>
            <a:r>
              <a:t>‘apple’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을 핵심 키워드로 생각하여  </a:t>
            </a:r>
            <a:r>
              <a:t>‘apple’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이 많이 나오는 문서를 추천하게 된다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열</a:t>
            </a:r>
            <a:r>
              <a:t>, 338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행의 전통주와 잘 어울리는 음식을 </a:t>
            </a:r>
          </a:p>
          <a:p>
            <a:r>
              <a:t>TD-IDF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 벡터화한 것을 엑셀 조건부서식을 적용해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모든 행에 벡터값이 잘 들어갔는지를 확인</a:t>
            </a:r>
          </a:p>
          <a:p>
            <a:endParaRPr>
              <a:latin typeface="+mj-lt"/>
              <a:ea typeface="+mj-ea"/>
              <a:cs typeface="+mj-cs"/>
              <a:sym typeface="Helvetica"/>
            </a:endParaRPr>
          </a:p>
          <a:p>
            <a:r>
              <a:t>8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행 이유</a:t>
            </a:r>
            <a:r>
              <a:t>: 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장어</a:t>
            </a:r>
            <a:r>
              <a:t>': 31, 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장어구이</a:t>
            </a:r>
            <a:r>
              <a:t>': 34, 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장어 장어구이</a:t>
            </a:r>
            <a:r>
              <a:t>': 32, 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장어구이 구이</a:t>
            </a:r>
            <a:r>
              <a:t>': 35, '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장어 장어구이 구이</a:t>
            </a:r>
            <a:r>
              <a:t>': 33,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Dbscan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설명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중요한 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Eps</a:t>
            </a:r>
            <a:r>
              <a:t>와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minPts </a:t>
            </a:r>
            <a:r>
              <a:t>설정이다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파라미터 설정 이유 설명</a:t>
            </a:r>
            <a:r>
              <a:t>-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Tf-idf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 벡터화시킨 데이터를 보면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한 행에 대부분 </a:t>
            </a:r>
            <a:r>
              <a:t>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값이 있고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설정한 키워드를 가진 부분만 </a:t>
            </a:r>
            <a:r>
              <a:t>0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과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사이의 값을 갖는다</a:t>
            </a:r>
            <a:r>
              <a:t>.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따라서 이를 바이올린 그래프로 확인해보면 분포가 오른쪽 그림과 같다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우리는 여기서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0</a:t>
            </a:r>
            <a:r>
              <a:t>이 아닌 값은 모두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‘</a:t>
            </a:r>
            <a:r>
              <a:t>유의미한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’</a:t>
            </a:r>
            <a:r>
              <a:t> 데이터임을 다시한번 확인할 수 있고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따라서 이 값들을 최대한 노이즈로 분류하지 않고 처리하는 방향으로</a:t>
            </a:r>
          </a:p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분석 방향을 설정하였다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최적화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eps</a:t>
            </a:r>
            <a:r>
              <a:t> 값 도출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2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3" name="Freeform: Shape 28"/>
          <p:cNvSpPr/>
          <p:nvPr/>
        </p:nvSpPr>
        <p:spPr>
          <a:xfrm rot="10800000">
            <a:off x="-3293" y="3296651"/>
            <a:ext cx="12202117" cy="356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8" y="18004"/>
                </a:lnTo>
                <a:lnTo>
                  <a:pt x="18" y="0"/>
                </a:lnTo>
                <a:lnTo>
                  <a:pt x="21600" y="0"/>
                </a:lnTo>
                <a:lnTo>
                  <a:pt x="21600" y="19509"/>
                </a:lnTo>
                <a:lnTo>
                  <a:pt x="21593" y="19513"/>
                </a:lnTo>
                <a:cubicBezTo>
                  <a:pt x="21531" y="19540"/>
                  <a:pt x="21497" y="19541"/>
                  <a:pt x="21458" y="19559"/>
                </a:cubicBezTo>
                <a:cubicBezTo>
                  <a:pt x="21396" y="19601"/>
                  <a:pt x="21331" y="19695"/>
                  <a:pt x="21293" y="19726"/>
                </a:cubicBezTo>
                <a:lnTo>
                  <a:pt x="21234" y="19741"/>
                </a:lnTo>
                <a:lnTo>
                  <a:pt x="21236" y="19771"/>
                </a:lnTo>
                <a:lnTo>
                  <a:pt x="21214" y="19773"/>
                </a:lnTo>
                <a:lnTo>
                  <a:pt x="21164" y="19774"/>
                </a:lnTo>
                <a:cubicBezTo>
                  <a:pt x="21134" y="19778"/>
                  <a:pt x="21048" y="19771"/>
                  <a:pt x="21017" y="19782"/>
                </a:cubicBezTo>
                <a:cubicBezTo>
                  <a:pt x="21008" y="19813"/>
                  <a:pt x="20994" y="19830"/>
                  <a:pt x="20976" y="19838"/>
                </a:cubicBezTo>
                <a:lnTo>
                  <a:pt x="20938" y="19839"/>
                </a:lnTo>
                <a:lnTo>
                  <a:pt x="20717" y="19915"/>
                </a:lnTo>
                <a:lnTo>
                  <a:pt x="20687" y="19921"/>
                </a:lnTo>
                <a:lnTo>
                  <a:pt x="20670" y="19946"/>
                </a:lnTo>
                <a:cubicBezTo>
                  <a:pt x="20658" y="19951"/>
                  <a:pt x="20621" y="19948"/>
                  <a:pt x="20611" y="19951"/>
                </a:cubicBezTo>
                <a:lnTo>
                  <a:pt x="20608" y="19966"/>
                </a:lnTo>
                <a:cubicBezTo>
                  <a:pt x="20576" y="19989"/>
                  <a:pt x="20452" y="20066"/>
                  <a:pt x="20414" y="20090"/>
                </a:cubicBezTo>
                <a:cubicBezTo>
                  <a:pt x="20407" y="20068"/>
                  <a:pt x="20390" y="20103"/>
                  <a:pt x="20381" y="20110"/>
                </a:cubicBezTo>
                <a:cubicBezTo>
                  <a:pt x="20380" y="20095"/>
                  <a:pt x="20359" y="20091"/>
                  <a:pt x="20353" y="20104"/>
                </a:cubicBezTo>
                <a:cubicBezTo>
                  <a:pt x="20204" y="20177"/>
                  <a:pt x="20278" y="20026"/>
                  <a:pt x="20194" y="20122"/>
                </a:cubicBezTo>
                <a:cubicBezTo>
                  <a:pt x="20179" y="20128"/>
                  <a:pt x="20166" y="20122"/>
                  <a:pt x="20156" y="20111"/>
                </a:cubicBezTo>
                <a:lnTo>
                  <a:pt x="20140" y="20088"/>
                </a:lnTo>
                <a:lnTo>
                  <a:pt x="20078" y="20131"/>
                </a:lnTo>
                <a:cubicBezTo>
                  <a:pt x="20048" y="20146"/>
                  <a:pt x="20016" y="20156"/>
                  <a:pt x="19983" y="20161"/>
                </a:cubicBezTo>
                <a:cubicBezTo>
                  <a:pt x="19976" y="20130"/>
                  <a:pt x="19950" y="20174"/>
                  <a:pt x="19938" y="20183"/>
                </a:cubicBezTo>
                <a:cubicBezTo>
                  <a:pt x="19938" y="20163"/>
                  <a:pt x="19911" y="20153"/>
                  <a:pt x="19902" y="20169"/>
                </a:cubicBezTo>
                <a:cubicBezTo>
                  <a:pt x="19702" y="20241"/>
                  <a:pt x="19815" y="20054"/>
                  <a:pt x="19695" y="20166"/>
                </a:cubicBezTo>
                <a:cubicBezTo>
                  <a:pt x="19675" y="20172"/>
                  <a:pt x="19660" y="20162"/>
                  <a:pt x="19647" y="20145"/>
                </a:cubicBezTo>
                <a:lnTo>
                  <a:pt x="19624" y="20104"/>
                </a:lnTo>
                <a:lnTo>
                  <a:pt x="19607" y="20119"/>
                </a:lnTo>
                <a:cubicBezTo>
                  <a:pt x="19540" y="20120"/>
                  <a:pt x="19520" y="20078"/>
                  <a:pt x="19481" y="20120"/>
                </a:cubicBezTo>
                <a:cubicBezTo>
                  <a:pt x="19424" y="20032"/>
                  <a:pt x="19443" y="20112"/>
                  <a:pt x="19400" y="20125"/>
                </a:cubicBezTo>
                <a:cubicBezTo>
                  <a:pt x="19365" y="20143"/>
                  <a:pt x="19429" y="20177"/>
                  <a:pt x="19395" y="20182"/>
                </a:cubicBezTo>
                <a:cubicBezTo>
                  <a:pt x="19358" y="20159"/>
                  <a:pt x="19360" y="20230"/>
                  <a:pt x="19322" y="20202"/>
                </a:cubicBezTo>
                <a:cubicBezTo>
                  <a:pt x="19331" y="20148"/>
                  <a:pt x="19247" y="20212"/>
                  <a:pt x="19244" y="20166"/>
                </a:cubicBezTo>
                <a:cubicBezTo>
                  <a:pt x="19212" y="20232"/>
                  <a:pt x="19196" y="20150"/>
                  <a:pt x="19153" y="20171"/>
                </a:cubicBezTo>
                <a:cubicBezTo>
                  <a:pt x="19133" y="20196"/>
                  <a:pt x="19118" y="20200"/>
                  <a:pt x="19098" y="20173"/>
                </a:cubicBezTo>
                <a:cubicBezTo>
                  <a:pt x="19005" y="20296"/>
                  <a:pt x="19042" y="20179"/>
                  <a:pt x="18955" y="20226"/>
                </a:cubicBezTo>
                <a:cubicBezTo>
                  <a:pt x="18879" y="20276"/>
                  <a:pt x="18794" y="20308"/>
                  <a:pt x="18722" y="20427"/>
                </a:cubicBezTo>
                <a:cubicBezTo>
                  <a:pt x="18708" y="20461"/>
                  <a:pt x="18676" y="20473"/>
                  <a:pt x="18648" y="20456"/>
                </a:cubicBezTo>
                <a:cubicBezTo>
                  <a:pt x="18644" y="20452"/>
                  <a:pt x="18640" y="20449"/>
                  <a:pt x="18636" y="20444"/>
                </a:cubicBezTo>
                <a:cubicBezTo>
                  <a:pt x="18573" y="20462"/>
                  <a:pt x="18343" y="20543"/>
                  <a:pt x="18271" y="20565"/>
                </a:cubicBezTo>
                <a:cubicBezTo>
                  <a:pt x="18266" y="20521"/>
                  <a:pt x="18230" y="20599"/>
                  <a:pt x="18206" y="20572"/>
                </a:cubicBezTo>
                <a:cubicBezTo>
                  <a:pt x="18190" y="20547"/>
                  <a:pt x="18175" y="20565"/>
                  <a:pt x="18158" y="20567"/>
                </a:cubicBezTo>
                <a:cubicBezTo>
                  <a:pt x="18135" y="20548"/>
                  <a:pt x="18060" y="20583"/>
                  <a:pt x="18041" y="20608"/>
                </a:cubicBezTo>
                <a:cubicBezTo>
                  <a:pt x="17994" y="20694"/>
                  <a:pt x="17889" y="20630"/>
                  <a:pt x="17850" y="20696"/>
                </a:cubicBezTo>
                <a:cubicBezTo>
                  <a:pt x="17836" y="20705"/>
                  <a:pt x="17823" y="20709"/>
                  <a:pt x="17809" y="20710"/>
                </a:cubicBezTo>
                <a:lnTo>
                  <a:pt x="17772" y="20702"/>
                </a:lnTo>
                <a:lnTo>
                  <a:pt x="17761" y="20684"/>
                </a:lnTo>
                <a:lnTo>
                  <a:pt x="17738" y="20688"/>
                </a:lnTo>
                <a:lnTo>
                  <a:pt x="17731" y="20686"/>
                </a:lnTo>
                <a:cubicBezTo>
                  <a:pt x="17719" y="20680"/>
                  <a:pt x="17706" y="20675"/>
                  <a:pt x="17694" y="20674"/>
                </a:cubicBezTo>
                <a:cubicBezTo>
                  <a:pt x="17710" y="20766"/>
                  <a:pt x="17592" y="20673"/>
                  <a:pt x="17626" y="20748"/>
                </a:cubicBezTo>
                <a:cubicBezTo>
                  <a:pt x="17561" y="20754"/>
                  <a:pt x="17611" y="20823"/>
                  <a:pt x="17533" y="20757"/>
                </a:cubicBezTo>
                <a:cubicBezTo>
                  <a:pt x="17432" y="20832"/>
                  <a:pt x="17274" y="20804"/>
                  <a:pt x="17195" y="20919"/>
                </a:cubicBezTo>
                <a:cubicBezTo>
                  <a:pt x="17205" y="20875"/>
                  <a:pt x="17163" y="20841"/>
                  <a:pt x="17133" y="20863"/>
                </a:cubicBezTo>
                <a:cubicBezTo>
                  <a:pt x="17168" y="20691"/>
                  <a:pt x="17017" y="21018"/>
                  <a:pt x="16992" y="20901"/>
                </a:cubicBezTo>
                <a:cubicBezTo>
                  <a:pt x="16990" y="21010"/>
                  <a:pt x="16859" y="21194"/>
                  <a:pt x="16797" y="21105"/>
                </a:cubicBezTo>
                <a:cubicBezTo>
                  <a:pt x="16703" y="21127"/>
                  <a:pt x="16636" y="21217"/>
                  <a:pt x="16537" y="21181"/>
                </a:cubicBezTo>
                <a:cubicBezTo>
                  <a:pt x="16534" y="21195"/>
                  <a:pt x="16529" y="21208"/>
                  <a:pt x="16523" y="21218"/>
                </a:cubicBezTo>
                <a:lnTo>
                  <a:pt x="16501" y="21243"/>
                </a:lnTo>
                <a:lnTo>
                  <a:pt x="16497" y="21242"/>
                </a:lnTo>
                <a:cubicBezTo>
                  <a:pt x="16481" y="21241"/>
                  <a:pt x="16473" y="21247"/>
                  <a:pt x="16468" y="21256"/>
                </a:cubicBezTo>
                <a:lnTo>
                  <a:pt x="16464" y="21270"/>
                </a:lnTo>
                <a:lnTo>
                  <a:pt x="16445" y="21283"/>
                </a:lnTo>
                <a:lnTo>
                  <a:pt x="16410" y="21317"/>
                </a:lnTo>
                <a:lnTo>
                  <a:pt x="16401" y="21316"/>
                </a:lnTo>
                <a:lnTo>
                  <a:pt x="16344" y="21356"/>
                </a:lnTo>
                <a:lnTo>
                  <a:pt x="16342" y="21353"/>
                </a:lnTo>
                <a:cubicBezTo>
                  <a:pt x="16337" y="21346"/>
                  <a:pt x="16330" y="21343"/>
                  <a:pt x="16321" y="21347"/>
                </a:cubicBezTo>
                <a:cubicBezTo>
                  <a:pt x="16318" y="21287"/>
                  <a:pt x="16310" y="21329"/>
                  <a:pt x="16284" y="21346"/>
                </a:cubicBezTo>
                <a:cubicBezTo>
                  <a:pt x="16273" y="21256"/>
                  <a:pt x="16210" y="21338"/>
                  <a:pt x="16183" y="21297"/>
                </a:cubicBezTo>
                <a:cubicBezTo>
                  <a:pt x="16165" y="21312"/>
                  <a:pt x="16145" y="21326"/>
                  <a:pt x="16124" y="21339"/>
                </a:cubicBezTo>
                <a:lnTo>
                  <a:pt x="15957" y="21345"/>
                </a:lnTo>
                <a:lnTo>
                  <a:pt x="15781" y="21272"/>
                </a:lnTo>
                <a:cubicBezTo>
                  <a:pt x="15716" y="21270"/>
                  <a:pt x="15660" y="21243"/>
                  <a:pt x="15605" y="21262"/>
                </a:cubicBezTo>
                <a:cubicBezTo>
                  <a:pt x="15583" y="21241"/>
                  <a:pt x="15562" y="21233"/>
                  <a:pt x="15542" y="21264"/>
                </a:cubicBezTo>
                <a:cubicBezTo>
                  <a:pt x="15481" y="21254"/>
                  <a:pt x="15466" y="21209"/>
                  <a:pt x="15428" y="21244"/>
                </a:cubicBezTo>
                <a:cubicBezTo>
                  <a:pt x="15394" y="21171"/>
                  <a:pt x="15392" y="21199"/>
                  <a:pt x="15376" y="21220"/>
                </a:cubicBezTo>
                <a:lnTo>
                  <a:pt x="15374" y="21221"/>
                </a:lnTo>
                <a:lnTo>
                  <a:pt x="15369" y="21211"/>
                </a:lnTo>
                <a:lnTo>
                  <a:pt x="15360" y="21206"/>
                </a:lnTo>
                <a:lnTo>
                  <a:pt x="15333" y="21209"/>
                </a:lnTo>
                <a:lnTo>
                  <a:pt x="15323" y="21213"/>
                </a:lnTo>
                <a:cubicBezTo>
                  <a:pt x="15317" y="21214"/>
                  <a:pt x="15312" y="21214"/>
                  <a:pt x="15309" y="21213"/>
                </a:cubicBezTo>
                <a:lnTo>
                  <a:pt x="15309" y="21212"/>
                </a:lnTo>
                <a:lnTo>
                  <a:pt x="15295" y="21213"/>
                </a:lnTo>
                <a:cubicBezTo>
                  <a:pt x="15272" y="21218"/>
                  <a:pt x="15250" y="21224"/>
                  <a:pt x="15229" y="21232"/>
                </a:cubicBezTo>
                <a:cubicBezTo>
                  <a:pt x="15211" y="21184"/>
                  <a:pt x="15133" y="21241"/>
                  <a:pt x="15141" y="21151"/>
                </a:cubicBezTo>
                <a:cubicBezTo>
                  <a:pt x="15113" y="21158"/>
                  <a:pt x="15096" y="21196"/>
                  <a:pt x="15105" y="21136"/>
                </a:cubicBezTo>
                <a:cubicBezTo>
                  <a:pt x="15096" y="21137"/>
                  <a:pt x="15090" y="21132"/>
                  <a:pt x="15086" y="21124"/>
                </a:cubicBezTo>
                <a:lnTo>
                  <a:pt x="15085" y="21121"/>
                </a:lnTo>
                <a:lnTo>
                  <a:pt x="15021" y="21139"/>
                </a:lnTo>
                <a:lnTo>
                  <a:pt x="15013" y="21134"/>
                </a:lnTo>
                <a:lnTo>
                  <a:pt x="14971" y="21155"/>
                </a:lnTo>
                <a:lnTo>
                  <a:pt x="14950" y="21161"/>
                </a:lnTo>
                <a:lnTo>
                  <a:pt x="14944" y="21173"/>
                </a:lnTo>
                <a:cubicBezTo>
                  <a:pt x="14937" y="21180"/>
                  <a:pt x="14928" y="21183"/>
                  <a:pt x="14912" y="21177"/>
                </a:cubicBezTo>
                <a:lnTo>
                  <a:pt x="14909" y="21173"/>
                </a:lnTo>
                <a:lnTo>
                  <a:pt x="14883" y="21190"/>
                </a:lnTo>
                <a:cubicBezTo>
                  <a:pt x="14874" y="21198"/>
                  <a:pt x="14867" y="21208"/>
                  <a:pt x="14861" y="21221"/>
                </a:cubicBezTo>
                <a:cubicBezTo>
                  <a:pt x="14772" y="21152"/>
                  <a:pt x="14689" y="21215"/>
                  <a:pt x="14593" y="21203"/>
                </a:cubicBezTo>
                <a:cubicBezTo>
                  <a:pt x="14551" y="21096"/>
                  <a:pt x="14385" y="21227"/>
                  <a:pt x="14361" y="21331"/>
                </a:cubicBezTo>
                <a:cubicBezTo>
                  <a:pt x="14360" y="21240"/>
                  <a:pt x="14240" y="21363"/>
                  <a:pt x="14209" y="21367"/>
                </a:cubicBezTo>
                <a:cubicBezTo>
                  <a:pt x="14198" y="21368"/>
                  <a:pt x="14198" y="21355"/>
                  <a:pt x="14215" y="21317"/>
                </a:cubicBezTo>
                <a:cubicBezTo>
                  <a:pt x="14182" y="21328"/>
                  <a:pt x="14148" y="21281"/>
                  <a:pt x="14167" y="21242"/>
                </a:cubicBezTo>
                <a:cubicBezTo>
                  <a:pt x="14066" y="21325"/>
                  <a:pt x="13918" y="21243"/>
                  <a:pt x="13805" y="21280"/>
                </a:cubicBezTo>
                <a:cubicBezTo>
                  <a:pt x="13743" y="21190"/>
                  <a:pt x="13777" y="21273"/>
                  <a:pt x="13712" y="21256"/>
                </a:cubicBezTo>
                <a:cubicBezTo>
                  <a:pt x="13730" y="21340"/>
                  <a:pt x="13635" y="21210"/>
                  <a:pt x="13631" y="21304"/>
                </a:cubicBezTo>
                <a:cubicBezTo>
                  <a:pt x="13620" y="21298"/>
                  <a:pt x="13608" y="21289"/>
                  <a:pt x="13597" y="21279"/>
                </a:cubicBezTo>
                <a:lnTo>
                  <a:pt x="13592" y="21274"/>
                </a:lnTo>
                <a:lnTo>
                  <a:pt x="13568" y="21271"/>
                </a:lnTo>
                <a:lnTo>
                  <a:pt x="13562" y="21249"/>
                </a:lnTo>
                <a:lnTo>
                  <a:pt x="13527" y="21229"/>
                </a:lnTo>
                <a:cubicBezTo>
                  <a:pt x="13514" y="21225"/>
                  <a:pt x="13499" y="21224"/>
                  <a:pt x="13484" y="21228"/>
                </a:cubicBezTo>
                <a:cubicBezTo>
                  <a:pt x="13445" y="21266"/>
                  <a:pt x="13386" y="21220"/>
                  <a:pt x="13332" y="21223"/>
                </a:cubicBezTo>
                <a:lnTo>
                  <a:pt x="13307" y="21234"/>
                </a:lnTo>
                <a:lnTo>
                  <a:pt x="13226" y="21215"/>
                </a:lnTo>
                <a:cubicBezTo>
                  <a:pt x="13203" y="21211"/>
                  <a:pt x="13179" y="21209"/>
                  <a:pt x="13153" y="21211"/>
                </a:cubicBezTo>
                <a:lnTo>
                  <a:pt x="13107" y="21220"/>
                </a:lnTo>
                <a:lnTo>
                  <a:pt x="13094" y="21212"/>
                </a:lnTo>
                <a:cubicBezTo>
                  <a:pt x="13073" y="21213"/>
                  <a:pt x="13045" y="21240"/>
                  <a:pt x="13047" y="21207"/>
                </a:cubicBezTo>
                <a:lnTo>
                  <a:pt x="13023" y="21219"/>
                </a:lnTo>
                <a:lnTo>
                  <a:pt x="12999" y="21193"/>
                </a:lnTo>
                <a:cubicBezTo>
                  <a:pt x="12997" y="21187"/>
                  <a:pt x="12995" y="21180"/>
                  <a:pt x="12994" y="21174"/>
                </a:cubicBezTo>
                <a:lnTo>
                  <a:pt x="12960" y="21182"/>
                </a:lnTo>
                <a:lnTo>
                  <a:pt x="12933" y="21164"/>
                </a:lnTo>
                <a:lnTo>
                  <a:pt x="12909" y="21176"/>
                </a:lnTo>
                <a:lnTo>
                  <a:pt x="12899" y="21173"/>
                </a:lnTo>
                <a:lnTo>
                  <a:pt x="12874" y="21164"/>
                </a:lnTo>
                <a:cubicBezTo>
                  <a:pt x="12861" y="21157"/>
                  <a:pt x="12847" y="21150"/>
                  <a:pt x="12831" y="21143"/>
                </a:cubicBezTo>
                <a:lnTo>
                  <a:pt x="12818" y="21141"/>
                </a:lnTo>
                <a:lnTo>
                  <a:pt x="12789" y="21109"/>
                </a:lnTo>
                <a:cubicBezTo>
                  <a:pt x="12768" y="21086"/>
                  <a:pt x="12751" y="21070"/>
                  <a:pt x="12733" y="21083"/>
                </a:cubicBezTo>
                <a:cubicBezTo>
                  <a:pt x="12702" y="21052"/>
                  <a:pt x="12680" y="20967"/>
                  <a:pt x="12634" y="20990"/>
                </a:cubicBezTo>
                <a:cubicBezTo>
                  <a:pt x="12648" y="20951"/>
                  <a:pt x="12584" y="20985"/>
                  <a:pt x="12576" y="20945"/>
                </a:cubicBezTo>
                <a:cubicBezTo>
                  <a:pt x="12573" y="20913"/>
                  <a:pt x="12552" y="20916"/>
                  <a:pt x="12537" y="20904"/>
                </a:cubicBezTo>
                <a:cubicBezTo>
                  <a:pt x="12526" y="20871"/>
                  <a:pt x="12448" y="20842"/>
                  <a:pt x="12421" y="20846"/>
                </a:cubicBezTo>
                <a:cubicBezTo>
                  <a:pt x="12345" y="20879"/>
                  <a:pt x="12283" y="20747"/>
                  <a:pt x="12222" y="20770"/>
                </a:cubicBezTo>
                <a:cubicBezTo>
                  <a:pt x="12206" y="20767"/>
                  <a:pt x="12193" y="20759"/>
                  <a:pt x="12181" y="20749"/>
                </a:cubicBezTo>
                <a:lnTo>
                  <a:pt x="12153" y="20714"/>
                </a:lnTo>
                <a:cubicBezTo>
                  <a:pt x="12152" y="20707"/>
                  <a:pt x="12152" y="20699"/>
                  <a:pt x="12152" y="20692"/>
                </a:cubicBezTo>
                <a:lnTo>
                  <a:pt x="12130" y="20678"/>
                </a:lnTo>
                <a:lnTo>
                  <a:pt x="12126" y="20670"/>
                </a:lnTo>
                <a:cubicBezTo>
                  <a:pt x="12118" y="20656"/>
                  <a:pt x="12109" y="20643"/>
                  <a:pt x="12100" y="20632"/>
                </a:cubicBezTo>
                <a:cubicBezTo>
                  <a:pt x="12073" y="20718"/>
                  <a:pt x="12014" y="20553"/>
                  <a:pt x="12010" y="20639"/>
                </a:cubicBezTo>
                <a:cubicBezTo>
                  <a:pt x="11953" y="20594"/>
                  <a:pt x="11965" y="20687"/>
                  <a:pt x="11928" y="20574"/>
                </a:cubicBezTo>
                <a:cubicBezTo>
                  <a:pt x="11810" y="20557"/>
                  <a:pt x="11689" y="20413"/>
                  <a:pt x="11573" y="20443"/>
                </a:cubicBezTo>
                <a:cubicBezTo>
                  <a:pt x="11600" y="20416"/>
                  <a:pt x="11579" y="20357"/>
                  <a:pt x="11545" y="20351"/>
                </a:cubicBezTo>
                <a:cubicBezTo>
                  <a:pt x="11648" y="20242"/>
                  <a:pt x="11380" y="20385"/>
                  <a:pt x="11409" y="20272"/>
                </a:cubicBezTo>
                <a:cubicBezTo>
                  <a:pt x="11361" y="20358"/>
                  <a:pt x="11170" y="20403"/>
                  <a:pt x="11156" y="20284"/>
                </a:cubicBezTo>
                <a:cubicBezTo>
                  <a:pt x="11068" y="20229"/>
                  <a:pt x="10972" y="20249"/>
                  <a:pt x="10904" y="20145"/>
                </a:cubicBezTo>
                <a:cubicBezTo>
                  <a:pt x="10896" y="20154"/>
                  <a:pt x="10886" y="20160"/>
                  <a:pt x="10876" y="20163"/>
                </a:cubicBezTo>
                <a:lnTo>
                  <a:pt x="10847" y="20167"/>
                </a:lnTo>
                <a:lnTo>
                  <a:pt x="10844" y="20162"/>
                </a:lnTo>
                <a:cubicBezTo>
                  <a:pt x="10831" y="20150"/>
                  <a:pt x="10821" y="20148"/>
                  <a:pt x="10813" y="20152"/>
                </a:cubicBezTo>
                <a:lnTo>
                  <a:pt x="10805" y="20159"/>
                </a:lnTo>
                <a:lnTo>
                  <a:pt x="10783" y="20155"/>
                </a:lnTo>
                <a:lnTo>
                  <a:pt x="10738" y="20155"/>
                </a:lnTo>
                <a:lnTo>
                  <a:pt x="10733" y="20150"/>
                </a:lnTo>
                <a:lnTo>
                  <a:pt x="10718" y="20153"/>
                </a:lnTo>
                <a:lnTo>
                  <a:pt x="10711" y="20147"/>
                </a:lnTo>
                <a:lnTo>
                  <a:pt x="10646" y="20151"/>
                </a:lnTo>
                <a:cubicBezTo>
                  <a:pt x="10646" y="20150"/>
                  <a:pt x="10646" y="20148"/>
                  <a:pt x="10646" y="20147"/>
                </a:cubicBezTo>
                <a:cubicBezTo>
                  <a:pt x="10643" y="20138"/>
                  <a:pt x="10639" y="20132"/>
                  <a:pt x="10630" y="20131"/>
                </a:cubicBezTo>
                <a:cubicBezTo>
                  <a:pt x="10652" y="20074"/>
                  <a:pt x="10627" y="20108"/>
                  <a:pt x="10598" y="20109"/>
                </a:cubicBezTo>
                <a:cubicBezTo>
                  <a:pt x="10627" y="20022"/>
                  <a:pt x="10539" y="20060"/>
                  <a:pt x="10533" y="20009"/>
                </a:cubicBezTo>
                <a:cubicBezTo>
                  <a:pt x="10511" y="20011"/>
                  <a:pt x="10488" y="20013"/>
                  <a:pt x="10465" y="20012"/>
                </a:cubicBezTo>
                <a:lnTo>
                  <a:pt x="10451" y="20011"/>
                </a:lnTo>
                <a:cubicBezTo>
                  <a:pt x="10451" y="20010"/>
                  <a:pt x="10451" y="20010"/>
                  <a:pt x="10451" y="20010"/>
                </a:cubicBezTo>
                <a:cubicBezTo>
                  <a:pt x="10449" y="20008"/>
                  <a:pt x="10444" y="20006"/>
                  <a:pt x="10437" y="20006"/>
                </a:cubicBezTo>
                <a:lnTo>
                  <a:pt x="10427" y="20008"/>
                </a:lnTo>
                <a:lnTo>
                  <a:pt x="10401" y="20005"/>
                </a:lnTo>
                <a:lnTo>
                  <a:pt x="10393" y="19998"/>
                </a:lnTo>
                <a:lnTo>
                  <a:pt x="10391" y="19987"/>
                </a:lnTo>
                <a:lnTo>
                  <a:pt x="10388" y="19988"/>
                </a:lnTo>
                <a:cubicBezTo>
                  <a:pt x="10368" y="20005"/>
                  <a:pt x="10360" y="20032"/>
                  <a:pt x="10344" y="19952"/>
                </a:cubicBezTo>
                <a:cubicBezTo>
                  <a:pt x="10299" y="19979"/>
                  <a:pt x="10295" y="19931"/>
                  <a:pt x="10239" y="19907"/>
                </a:cubicBezTo>
                <a:cubicBezTo>
                  <a:pt x="10213" y="19933"/>
                  <a:pt x="10194" y="19920"/>
                  <a:pt x="10178" y="19895"/>
                </a:cubicBezTo>
                <a:cubicBezTo>
                  <a:pt x="10121" y="19901"/>
                  <a:pt x="10073" y="19862"/>
                  <a:pt x="10011" y="19846"/>
                </a:cubicBezTo>
                <a:cubicBezTo>
                  <a:pt x="9939" y="19875"/>
                  <a:pt x="9911" y="19802"/>
                  <a:pt x="9845" y="19785"/>
                </a:cubicBezTo>
                <a:cubicBezTo>
                  <a:pt x="9780" y="19844"/>
                  <a:pt x="9802" y="19721"/>
                  <a:pt x="9770" y="19691"/>
                </a:cubicBezTo>
                <a:lnTo>
                  <a:pt x="9761" y="19687"/>
                </a:lnTo>
                <a:lnTo>
                  <a:pt x="9735" y="19694"/>
                </a:lnTo>
                <a:lnTo>
                  <a:pt x="9725" y="19699"/>
                </a:lnTo>
                <a:cubicBezTo>
                  <a:pt x="9718" y="19701"/>
                  <a:pt x="9713" y="19702"/>
                  <a:pt x="9710" y="19701"/>
                </a:cubicBezTo>
                <a:lnTo>
                  <a:pt x="9710" y="19700"/>
                </a:lnTo>
                <a:lnTo>
                  <a:pt x="9697" y="19703"/>
                </a:lnTo>
                <a:cubicBezTo>
                  <a:pt x="9674" y="19711"/>
                  <a:pt x="9651" y="19720"/>
                  <a:pt x="9630" y="19730"/>
                </a:cubicBezTo>
                <a:cubicBezTo>
                  <a:pt x="9613" y="19685"/>
                  <a:pt x="9534" y="19751"/>
                  <a:pt x="9545" y="19660"/>
                </a:cubicBezTo>
                <a:cubicBezTo>
                  <a:pt x="9516" y="19671"/>
                  <a:pt x="9498" y="19711"/>
                  <a:pt x="9509" y="19650"/>
                </a:cubicBezTo>
                <a:cubicBezTo>
                  <a:pt x="9500" y="19652"/>
                  <a:pt x="9494" y="19648"/>
                  <a:pt x="9490" y="19640"/>
                </a:cubicBezTo>
                <a:lnTo>
                  <a:pt x="9489" y="19637"/>
                </a:lnTo>
                <a:lnTo>
                  <a:pt x="9425" y="19663"/>
                </a:lnTo>
                <a:lnTo>
                  <a:pt x="9417" y="19660"/>
                </a:lnTo>
                <a:lnTo>
                  <a:pt x="9375" y="19686"/>
                </a:lnTo>
                <a:lnTo>
                  <a:pt x="9354" y="19695"/>
                </a:lnTo>
                <a:lnTo>
                  <a:pt x="9347" y="19707"/>
                </a:lnTo>
                <a:cubicBezTo>
                  <a:pt x="9341" y="19715"/>
                  <a:pt x="9331" y="19719"/>
                  <a:pt x="9316" y="19715"/>
                </a:cubicBezTo>
                <a:lnTo>
                  <a:pt x="9312" y="19713"/>
                </a:lnTo>
                <a:lnTo>
                  <a:pt x="9286" y="19733"/>
                </a:lnTo>
                <a:cubicBezTo>
                  <a:pt x="9277" y="19742"/>
                  <a:pt x="9270" y="19753"/>
                  <a:pt x="9264" y="19766"/>
                </a:cubicBezTo>
                <a:cubicBezTo>
                  <a:pt x="9177" y="19709"/>
                  <a:pt x="9092" y="19783"/>
                  <a:pt x="8996" y="19783"/>
                </a:cubicBezTo>
                <a:lnTo>
                  <a:pt x="8743" y="19861"/>
                </a:lnTo>
                <a:cubicBezTo>
                  <a:pt x="8710" y="19876"/>
                  <a:pt x="8467" y="19939"/>
                  <a:pt x="8487" y="19898"/>
                </a:cubicBezTo>
                <a:cubicBezTo>
                  <a:pt x="8385" y="19994"/>
                  <a:pt x="8323" y="19910"/>
                  <a:pt x="8210" y="19962"/>
                </a:cubicBezTo>
                <a:cubicBezTo>
                  <a:pt x="8150" y="19879"/>
                  <a:pt x="8181" y="19959"/>
                  <a:pt x="8118" y="19950"/>
                </a:cubicBezTo>
                <a:cubicBezTo>
                  <a:pt x="8134" y="20032"/>
                  <a:pt x="8041" y="19913"/>
                  <a:pt x="8036" y="20008"/>
                </a:cubicBezTo>
                <a:cubicBezTo>
                  <a:pt x="8024" y="20003"/>
                  <a:pt x="8014" y="19996"/>
                  <a:pt x="8003" y="19988"/>
                </a:cubicBezTo>
                <a:lnTo>
                  <a:pt x="7997" y="19984"/>
                </a:lnTo>
                <a:lnTo>
                  <a:pt x="7974" y="19983"/>
                </a:lnTo>
                <a:lnTo>
                  <a:pt x="7968" y="19962"/>
                </a:lnTo>
                <a:lnTo>
                  <a:pt x="7687" y="19996"/>
                </a:lnTo>
                <a:cubicBezTo>
                  <a:pt x="7663" y="20016"/>
                  <a:pt x="7584" y="20033"/>
                  <a:pt x="7566" y="20009"/>
                </a:cubicBezTo>
                <a:cubicBezTo>
                  <a:pt x="7549" y="20007"/>
                  <a:pt x="7530" y="20022"/>
                  <a:pt x="7520" y="19994"/>
                </a:cubicBezTo>
                <a:lnTo>
                  <a:pt x="7343" y="19957"/>
                </a:lnTo>
                <a:cubicBezTo>
                  <a:pt x="7314" y="20002"/>
                  <a:pt x="7266" y="19936"/>
                  <a:pt x="7190" y="19945"/>
                </a:cubicBezTo>
                <a:cubicBezTo>
                  <a:pt x="7159" y="19997"/>
                  <a:pt x="7139" y="19951"/>
                  <a:pt x="7078" y="20024"/>
                </a:cubicBezTo>
                <a:cubicBezTo>
                  <a:pt x="7076" y="20019"/>
                  <a:pt x="7072" y="20014"/>
                  <a:pt x="7069" y="20010"/>
                </a:cubicBezTo>
                <a:cubicBezTo>
                  <a:pt x="7047" y="19986"/>
                  <a:pt x="7012" y="19991"/>
                  <a:pt x="6992" y="20021"/>
                </a:cubicBezTo>
                <a:cubicBezTo>
                  <a:pt x="6895" y="20123"/>
                  <a:pt x="6805" y="20135"/>
                  <a:pt x="6722" y="20168"/>
                </a:cubicBezTo>
                <a:cubicBezTo>
                  <a:pt x="6627" y="20195"/>
                  <a:pt x="6689" y="20087"/>
                  <a:pt x="6572" y="20188"/>
                </a:cubicBezTo>
                <a:cubicBezTo>
                  <a:pt x="6559" y="20156"/>
                  <a:pt x="6544" y="20157"/>
                  <a:pt x="6519" y="20178"/>
                </a:cubicBezTo>
                <a:cubicBezTo>
                  <a:pt x="6473" y="20189"/>
                  <a:pt x="6476" y="20104"/>
                  <a:pt x="6430" y="20162"/>
                </a:cubicBezTo>
                <a:cubicBezTo>
                  <a:pt x="6438" y="20116"/>
                  <a:pt x="6342" y="20160"/>
                  <a:pt x="6363" y="20109"/>
                </a:cubicBezTo>
                <a:cubicBezTo>
                  <a:pt x="6333" y="20073"/>
                  <a:pt x="6319" y="20144"/>
                  <a:pt x="6289" y="20113"/>
                </a:cubicBezTo>
                <a:cubicBezTo>
                  <a:pt x="6255" y="20110"/>
                  <a:pt x="6308" y="20158"/>
                  <a:pt x="6271" y="20168"/>
                </a:cubicBezTo>
                <a:cubicBezTo>
                  <a:pt x="6226" y="20171"/>
                  <a:pt x="6226" y="20254"/>
                  <a:pt x="6191" y="20154"/>
                </a:cubicBezTo>
                <a:lnTo>
                  <a:pt x="6071" y="20127"/>
                </a:lnTo>
                <a:cubicBezTo>
                  <a:pt x="6044" y="20158"/>
                  <a:pt x="6022" y="20148"/>
                  <a:pt x="6001" y="20126"/>
                </a:cubicBezTo>
                <a:cubicBezTo>
                  <a:pt x="5938" y="20142"/>
                  <a:pt x="5881" y="20112"/>
                  <a:pt x="5810" y="20107"/>
                </a:cubicBezTo>
                <a:cubicBezTo>
                  <a:pt x="5734" y="20149"/>
                  <a:pt x="5695" y="20082"/>
                  <a:pt x="5620" y="20077"/>
                </a:cubicBezTo>
                <a:cubicBezTo>
                  <a:pt x="5545" y="20155"/>
                  <a:pt x="5571" y="19982"/>
                  <a:pt x="5507" y="19993"/>
                </a:cubicBezTo>
                <a:cubicBezTo>
                  <a:pt x="5404" y="20069"/>
                  <a:pt x="5510" y="19936"/>
                  <a:pt x="5350" y="19975"/>
                </a:cubicBezTo>
                <a:cubicBezTo>
                  <a:pt x="5341" y="19987"/>
                  <a:pt x="5322" y="19978"/>
                  <a:pt x="5324" y="19963"/>
                </a:cubicBezTo>
                <a:cubicBezTo>
                  <a:pt x="5289" y="19972"/>
                  <a:pt x="5189" y="19898"/>
                  <a:pt x="5139" y="19921"/>
                </a:cubicBezTo>
                <a:cubicBezTo>
                  <a:pt x="5042" y="19889"/>
                  <a:pt x="4994" y="19965"/>
                  <a:pt x="4924" y="19960"/>
                </a:cubicBezTo>
                <a:cubicBezTo>
                  <a:pt x="4842" y="19919"/>
                  <a:pt x="4795" y="19877"/>
                  <a:pt x="4652" y="19781"/>
                </a:cubicBezTo>
                <a:lnTo>
                  <a:pt x="4169" y="19524"/>
                </a:lnTo>
                <a:cubicBezTo>
                  <a:pt x="3987" y="19292"/>
                  <a:pt x="3761" y="19498"/>
                  <a:pt x="3652" y="19504"/>
                </a:cubicBezTo>
                <a:cubicBezTo>
                  <a:pt x="3609" y="19597"/>
                  <a:pt x="3571" y="19515"/>
                  <a:pt x="3517" y="19562"/>
                </a:cubicBezTo>
                <a:cubicBezTo>
                  <a:pt x="3397" y="19610"/>
                  <a:pt x="3279" y="19732"/>
                  <a:pt x="3122" y="19707"/>
                </a:cubicBezTo>
                <a:cubicBezTo>
                  <a:pt x="3056" y="19981"/>
                  <a:pt x="2870" y="19872"/>
                  <a:pt x="2723" y="20055"/>
                </a:cubicBezTo>
                <a:cubicBezTo>
                  <a:pt x="2636" y="20106"/>
                  <a:pt x="2498" y="20012"/>
                  <a:pt x="2470" y="20158"/>
                </a:cubicBezTo>
                <a:cubicBezTo>
                  <a:pt x="2429" y="20083"/>
                  <a:pt x="2394" y="20229"/>
                  <a:pt x="2351" y="20252"/>
                </a:cubicBezTo>
                <a:cubicBezTo>
                  <a:pt x="2315" y="20207"/>
                  <a:pt x="2299" y="20257"/>
                  <a:pt x="2267" y="20276"/>
                </a:cubicBezTo>
                <a:cubicBezTo>
                  <a:pt x="2252" y="20246"/>
                  <a:pt x="2226" y="20254"/>
                  <a:pt x="2217" y="20295"/>
                </a:cubicBezTo>
                <a:cubicBezTo>
                  <a:pt x="2232" y="20382"/>
                  <a:pt x="2138" y="20360"/>
                  <a:pt x="2132" y="20424"/>
                </a:cubicBezTo>
                <a:cubicBezTo>
                  <a:pt x="2079" y="20450"/>
                  <a:pt x="1844" y="20428"/>
                  <a:pt x="1806" y="20537"/>
                </a:cubicBezTo>
                <a:cubicBezTo>
                  <a:pt x="1699" y="20611"/>
                  <a:pt x="1539" y="20492"/>
                  <a:pt x="1493" y="20506"/>
                </a:cubicBezTo>
                <a:cubicBezTo>
                  <a:pt x="1444" y="20336"/>
                  <a:pt x="1229" y="20869"/>
                  <a:pt x="1033" y="20927"/>
                </a:cubicBezTo>
                <a:cubicBezTo>
                  <a:pt x="1006" y="20916"/>
                  <a:pt x="992" y="20919"/>
                  <a:pt x="986" y="20963"/>
                </a:cubicBezTo>
                <a:cubicBezTo>
                  <a:pt x="935" y="20999"/>
                  <a:pt x="835" y="21063"/>
                  <a:pt x="729" y="21145"/>
                </a:cubicBezTo>
                <a:cubicBezTo>
                  <a:pt x="650" y="21211"/>
                  <a:pt x="255" y="21268"/>
                  <a:pt x="149" y="213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4" name="제목 1"/>
          <p:cNvSpPr txBox="1">
            <a:spLocks noGrp="1"/>
          </p:cNvSpPr>
          <p:nvPr>
            <p:ph type="title"/>
          </p:nvPr>
        </p:nvSpPr>
        <p:spPr>
          <a:xfrm>
            <a:off x="3751879" y="2720993"/>
            <a:ext cx="6585489" cy="1798505"/>
          </a:xfrm>
          <a:prstGeom prst="rect">
            <a:avLst/>
          </a:prstGeom>
        </p:spPr>
        <p:txBody>
          <a:bodyPr/>
          <a:lstStyle/>
          <a:p>
            <a:pPr defTabSz="850391">
              <a:defRPr sz="3800">
                <a:solidFill>
                  <a:srgbClr val="404040"/>
                </a:solidFill>
              </a:defRPr>
            </a:pPr>
            <a:br/>
            <a:br/>
            <a:r>
              <a:t>-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전통주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추천 서비스</a:t>
            </a:r>
            <a:r>
              <a:t>-</a:t>
            </a:r>
          </a:p>
        </p:txBody>
      </p:sp>
      <p:pic>
        <p:nvPicPr>
          <p:cNvPr id="115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69" y="1432167"/>
            <a:ext cx="9875261" cy="207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extBox 3"/>
          <p:cNvSpPr txBox="1"/>
          <p:nvPr/>
        </p:nvSpPr>
        <p:spPr>
          <a:xfrm>
            <a:off x="8884646" y="4506040"/>
            <a:ext cx="5631584" cy="2398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정민혁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201736031</a:t>
            </a:r>
          </a:p>
          <a:p>
            <a:pPr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김동선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201735915</a:t>
            </a:r>
          </a:p>
          <a:p>
            <a:pPr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이가은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201939627</a:t>
            </a:r>
          </a:p>
          <a:p>
            <a:pPr indent="-2286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/>
            </a:pPr>
            <a:r>
              <a:t>이지언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201935319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꺾인 연결선[E] 31"/>
          <p:cNvSpPr/>
          <p:nvPr/>
        </p:nvSpPr>
        <p:spPr>
          <a:xfrm rot="10800000" flipV="1">
            <a:off x="3102610" y="5490210"/>
            <a:ext cx="565785" cy="43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1" name="타원 5"/>
          <p:cNvSpPr/>
          <p:nvPr/>
        </p:nvSpPr>
        <p:spPr>
          <a:xfrm>
            <a:off x="1798320" y="1084580"/>
            <a:ext cx="1456055" cy="1387475"/>
          </a:xfrm>
          <a:prstGeom prst="ellipse">
            <a:avLst/>
          </a:prstGeom>
          <a:solidFill>
            <a:srgbClr val="C5E0B4"/>
          </a:solidFill>
          <a:ln w="12700">
            <a:solidFill>
              <a:srgbClr val="548235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94" name="타원 6"/>
          <p:cNvGrpSpPr/>
          <p:nvPr/>
        </p:nvGrpSpPr>
        <p:grpSpPr>
          <a:xfrm>
            <a:off x="4639945" y="1084580"/>
            <a:ext cx="1456055" cy="1387475"/>
            <a:chOff x="4639945" y="1084580"/>
            <a:chExt cx="1456055" cy="1387475"/>
          </a:xfrm>
        </p:grpSpPr>
        <p:sp>
          <p:nvSpPr>
            <p:cNvPr id="192" name="타원형"/>
            <p:cNvSpPr/>
            <p:nvPr/>
          </p:nvSpPr>
          <p:spPr>
            <a:xfrm>
              <a:off x="4639945" y="1084580"/>
              <a:ext cx="1456055" cy="1387475"/>
            </a:xfrm>
            <a:prstGeom prst="ellipse">
              <a:avLst/>
            </a:prstGeom>
            <a:solidFill>
              <a:srgbClr val="C5E0B4"/>
            </a:solidFill>
            <a:ln w="12700" cap="flat">
              <a:solidFill>
                <a:srgbClr val="548235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3" name="네이버"/>
            <p:cNvSpPr txBox="1"/>
            <p:nvPr/>
          </p:nvSpPr>
          <p:spPr>
            <a:xfrm>
              <a:off x="4905375" y="1305560"/>
              <a:ext cx="925830" cy="945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/>
              <a:r>
                <a:t>네이버</a:t>
              </a:r>
              <a:br/>
              <a:br/>
              <a:endParaRPr/>
            </a:p>
          </p:txBody>
        </p:sp>
      </p:grpSp>
      <p:sp>
        <p:nvSpPr>
          <p:cNvPr id="195" name="TextBox 7"/>
          <p:cNvSpPr txBox="1"/>
          <p:nvPr/>
        </p:nvSpPr>
        <p:spPr>
          <a:xfrm>
            <a:off x="287655" y="1630680"/>
            <a:ext cx="183324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Data:</a:t>
            </a:r>
          </a:p>
        </p:txBody>
      </p:sp>
      <p:sp>
        <p:nvSpPr>
          <p:cNvPr id="196" name="TextBox 9"/>
          <p:cNvSpPr txBox="1"/>
          <p:nvPr/>
        </p:nvSpPr>
        <p:spPr>
          <a:xfrm>
            <a:off x="4720590" y="1656715"/>
            <a:ext cx="1428750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 백과</a:t>
            </a:r>
          </a:p>
        </p:txBody>
      </p:sp>
      <p:sp>
        <p:nvSpPr>
          <p:cNvPr id="197" name="TextBox 10"/>
          <p:cNvSpPr txBox="1"/>
          <p:nvPr/>
        </p:nvSpPr>
        <p:spPr>
          <a:xfrm>
            <a:off x="1942465" y="1638935"/>
            <a:ext cx="136461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공공데이터</a:t>
            </a:r>
          </a:p>
        </p:txBody>
      </p:sp>
      <p:sp>
        <p:nvSpPr>
          <p:cNvPr id="198" name="오른쪽 화살표[R] 11"/>
          <p:cNvSpPr/>
          <p:nvPr/>
        </p:nvSpPr>
        <p:spPr>
          <a:xfrm>
            <a:off x="6584315" y="1502410"/>
            <a:ext cx="546100" cy="4940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5E0B4"/>
          </a:solidFill>
          <a:ln w="12700">
            <a:solidFill>
              <a:srgbClr val="548235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99" name="그림 13"/>
          <p:cNvPicPr>
            <a:picLocks noChangeAspect="1"/>
          </p:cNvPicPr>
          <p:nvPr/>
        </p:nvPicPr>
        <p:blipFill>
          <a:blip r:embed="rId2"/>
          <a:srcRect b="14244"/>
          <a:stretch>
            <a:fillRect/>
          </a:stretch>
        </p:blipFill>
        <p:spPr>
          <a:xfrm>
            <a:off x="129540" y="3548380"/>
            <a:ext cx="11878310" cy="1991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0" name="직사각형 14"/>
          <p:cNvSpPr>
            <a:spLocks/>
          </p:cNvSpPr>
          <p:nvPr/>
        </p:nvSpPr>
        <p:spPr>
          <a:xfrm>
            <a:off x="7710169" y="1325880"/>
            <a:ext cx="3521075" cy="768985"/>
          </a:xfrm>
          <a:prstGeom prst="rect">
            <a:avLst/>
          </a:prstGeom>
          <a:gradFill rotWithShape="1">
            <a:gsLst>
              <a:gs pos="0">
                <a:srgbClr val="B4D4A5"/>
              </a:gs>
              <a:gs pos="50000">
                <a:srgbClr val="A9CD97"/>
              </a:gs>
              <a:gs pos="100000">
                <a:srgbClr val="9BC985"/>
              </a:gs>
            </a:gsLst>
            <a:lin ang="5400000"/>
          </a:gradFill>
          <a:ln w="6350" cap="flat" cmpd="sng">
            <a:solidFill>
              <a:schemeClr val="accent6"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4800">
                <a:solidFill>
                  <a:srgbClr val="181717"/>
                </a:solidFill>
                <a:latin typeface="+mn-lt"/>
                <a:ea typeface="+mn-ea"/>
                <a:cs typeface="+mn-cs"/>
              </a:defRPr>
            </a:pPr>
            <a:r>
              <a:rPr sz="4400"/>
              <a:t>338</a:t>
            </a:r>
            <a:r>
              <a:rPr sz="4400">
                <a:latin typeface="Helvetica" charset="0"/>
                <a:ea typeface="+mj-ea"/>
                <a:cs typeface="+mj-cs"/>
              </a:rPr>
              <a:t>개 데이터</a:t>
            </a:r>
            <a:endParaRPr lang="ko-KR" altLang="en-US" sz="4400">
              <a:latin typeface="Helvetica" charset="0"/>
              <a:ea typeface="+mj-ea"/>
              <a:cs typeface="+mj-cs"/>
            </a:endParaRPr>
          </a:p>
        </p:txBody>
      </p:sp>
      <p:sp>
        <p:nvSpPr>
          <p:cNvPr id="201" name="직사각형 15"/>
          <p:cNvSpPr>
            <a:spLocks/>
          </p:cNvSpPr>
          <p:nvPr/>
        </p:nvSpPr>
        <p:spPr>
          <a:xfrm>
            <a:off x="4168140" y="3455670"/>
            <a:ext cx="2951480" cy="546735"/>
          </a:xfrm>
          <a:prstGeom prst="rect">
            <a:avLst/>
          </a:prstGeom>
          <a:ln w="412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Helvetica" charset="0"/>
              <a:ea typeface="Helvetica" charset="0"/>
              <a:cs typeface="+mj-cs"/>
            </a:endParaRPr>
          </a:p>
        </p:txBody>
      </p:sp>
      <p:sp>
        <p:nvSpPr>
          <p:cNvPr id="202" name="TextBox 16"/>
          <p:cNvSpPr txBox="1">
            <a:spLocks/>
          </p:cNvSpPr>
          <p:nvPr/>
        </p:nvSpPr>
        <p:spPr>
          <a:xfrm>
            <a:off x="6687820" y="2566035"/>
            <a:ext cx="2040889" cy="895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t>단맛</a:t>
            </a:r>
            <a:r>
              <a:rPr>
                <a:latin typeface="Calibri" charset="0"/>
                <a:ea typeface="Calibri" charset="0"/>
                <a:cs typeface="+mn-cs"/>
              </a:rPr>
              <a:t>,</a:t>
            </a:r>
            <a:r>
              <a:t>신맛</a:t>
            </a:r>
            <a:r>
              <a:rPr>
                <a:latin typeface="Calibri" charset="0"/>
                <a:ea typeface="Calibri" charset="0"/>
                <a:cs typeface="+mn-cs"/>
              </a:rPr>
              <a:t>,</a:t>
            </a:r>
            <a:r>
              <a:t> 청량감</a:t>
            </a:r>
            <a:endParaRPr lang="ko-KR" altLang="en-US"/>
          </a:p>
          <a:p>
            <a:pPr marL="0" indent="0" latinLnBrk="0">
              <a:buFontTx/>
              <a:buNone/>
              <a:defRPr sz="1200">
                <a:latin typeface="+mn-lt"/>
                <a:ea typeface="+mn-ea"/>
                <a:cs typeface="+mn-cs"/>
              </a:defRPr>
            </a:pPr>
            <a:endParaRPr lang="ko-KR" altLang="en-US" sz="1200">
              <a:latin typeface="Calibri" charset="0"/>
              <a:ea typeface="Calibri" charset="0"/>
              <a:cs typeface="+mn-cs"/>
            </a:endParaRPr>
          </a:p>
          <a:p>
            <a:pPr marL="0" indent="0" latinLnBrk="0">
              <a:buFontTx/>
              <a:buNone/>
              <a:defRPr>
                <a:latin typeface="+mn-lt"/>
                <a:ea typeface="+mn-ea"/>
                <a:cs typeface="+mn-cs"/>
              </a:defRPr>
            </a:pPr>
            <a:r>
              <a:t>	</a:t>
            </a:r>
            <a:r>
              <a:rPr>
                <a:latin typeface="Helvetica" charset="0"/>
                <a:ea typeface="Helvetica" charset="0"/>
                <a:cs typeface="+mj-cs"/>
              </a:rPr>
              <a:t>바디감</a:t>
            </a:r>
            <a:endParaRPr lang="ko-KR" altLang="en-US">
              <a:latin typeface="Helvetica" charset="0"/>
              <a:ea typeface="Helvetica" charset="0"/>
              <a:cs typeface="+mj-cs"/>
            </a:endParaRPr>
          </a:p>
        </p:txBody>
      </p:sp>
      <p:graphicFrame>
        <p:nvGraphicFramePr>
          <p:cNvPr id="203" name="표 18"/>
          <p:cNvGraphicFramePr/>
          <p:nvPr/>
        </p:nvGraphicFramePr>
        <p:xfrm>
          <a:off x="8811621" y="2550740"/>
          <a:ext cx="2779275" cy="3657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55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770"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4" name="표 18"/>
          <p:cNvGraphicFramePr/>
          <p:nvPr/>
        </p:nvGraphicFramePr>
        <p:xfrm>
          <a:off x="8811621" y="3083555"/>
          <a:ext cx="2779275" cy="3657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55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4770"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" name="TextBox 19"/>
          <p:cNvSpPr txBox="1"/>
          <p:nvPr/>
        </p:nvSpPr>
        <p:spPr>
          <a:xfrm>
            <a:off x="8761095" y="2564130"/>
            <a:ext cx="78422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낮음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</a:t>
            </a:r>
          </a:p>
        </p:txBody>
      </p:sp>
      <p:sp>
        <p:nvSpPr>
          <p:cNvPr id="206" name="TextBox 20"/>
          <p:cNvSpPr txBox="1"/>
          <p:nvPr/>
        </p:nvSpPr>
        <p:spPr>
          <a:xfrm>
            <a:off x="10901045" y="2533650"/>
            <a:ext cx="78422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높음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:5</a:t>
            </a:r>
          </a:p>
        </p:txBody>
      </p:sp>
      <p:sp>
        <p:nvSpPr>
          <p:cNvPr id="207" name="TextBox 21"/>
          <p:cNvSpPr txBox="1"/>
          <p:nvPr/>
        </p:nvSpPr>
        <p:spPr>
          <a:xfrm>
            <a:off x="10706735" y="3096260"/>
            <a:ext cx="97853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무거움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:5</a:t>
            </a:r>
          </a:p>
        </p:txBody>
      </p:sp>
      <p:sp>
        <p:nvSpPr>
          <p:cNvPr id="208" name="TextBox 22"/>
          <p:cNvSpPr txBox="1"/>
          <p:nvPr/>
        </p:nvSpPr>
        <p:spPr>
          <a:xfrm>
            <a:off x="8717280" y="3089910"/>
            <a:ext cx="97853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가벼움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:1</a:t>
            </a:r>
          </a:p>
        </p:txBody>
      </p:sp>
      <p:sp>
        <p:nvSpPr>
          <p:cNvPr id="209" name="꺾인 연결선[E] 24"/>
          <p:cNvSpPr/>
          <p:nvPr/>
        </p:nvSpPr>
        <p:spPr>
          <a:xfrm rot="5400000" flipH="1" flipV="1">
            <a:off x="5669280" y="2723515"/>
            <a:ext cx="706755" cy="757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905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10" name="TextBox 25"/>
          <p:cNvSpPr>
            <a:spLocks/>
          </p:cNvSpPr>
          <p:nvPr/>
        </p:nvSpPr>
        <p:spPr>
          <a:xfrm>
            <a:off x="7394575" y="3503295"/>
            <a:ext cx="2050415" cy="2179320"/>
          </a:xfrm>
          <a:prstGeom prst="rect">
            <a:avLst/>
          </a:prstGeom>
          <a:ln w="31750" cap="flat" cmpd="sng">
            <a:solidFill>
              <a:srgbClr val="FF0000">
                <a:alpha val="100000"/>
              </a:srgbClr>
            </a:solidFill>
            <a:prstDash val="solid"/>
          </a:ln>
        </p:spPr>
        <p:txBody>
          <a:bodyPr vert="horz" wrap="square" lIns="45720" tIns="45720" rIns="45720" bIns="45720" numCol="1" anchor="t">
            <a:noAutofit/>
          </a:bodyPr>
          <a:lstStyle/>
          <a:p>
            <a:pPr marL="0" indent="0" latinLnBrk="0">
              <a:buFontTx/>
              <a:buNone/>
              <a:defRPr>
                <a:latin typeface="+mn-lt"/>
                <a:ea typeface="+mn-ea"/>
                <a:cs typeface="+mn-cs"/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Helvetica" charset="0"/>
              <a:ea typeface="Helvetica" charset="0"/>
              <a:cs typeface="+mj-cs"/>
            </a:endParaRPr>
          </a:p>
        </p:txBody>
      </p:sp>
      <p:sp>
        <p:nvSpPr>
          <p:cNvPr id="211" name="TextBox 27"/>
          <p:cNvSpPr txBox="1"/>
          <p:nvPr/>
        </p:nvSpPr>
        <p:spPr>
          <a:xfrm>
            <a:off x="6240145" y="5975350"/>
            <a:ext cx="521335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/>
            </a:pPr>
            <a:r>
              <a:t>잘 어울리는 음식 데이터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군집화를 통한 음식 분류에 활용</a:t>
            </a:r>
          </a:p>
        </p:txBody>
      </p:sp>
      <p:sp>
        <p:nvSpPr>
          <p:cNvPr id="212" name="TextBox 32"/>
          <p:cNvSpPr txBox="1"/>
          <p:nvPr/>
        </p:nvSpPr>
        <p:spPr>
          <a:xfrm>
            <a:off x="738505" y="5877560"/>
            <a:ext cx="2903855" cy="587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400"/>
            </a:pPr>
            <a:r>
              <a:t>주종 카테고리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과실주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탁주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약주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증류주</a:t>
            </a:r>
          </a:p>
        </p:txBody>
      </p:sp>
      <p:sp>
        <p:nvSpPr>
          <p:cNvPr id="213" name="TextBox 1"/>
          <p:cNvSpPr txBox="1"/>
          <p:nvPr/>
        </p:nvSpPr>
        <p:spPr>
          <a:xfrm>
            <a:off x="4962525" y="1977390"/>
            <a:ext cx="142875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크롤링</a:t>
            </a:r>
          </a:p>
        </p:txBody>
      </p:sp>
      <p:sp>
        <p:nvSpPr>
          <p:cNvPr id="214" name="직사각형 2"/>
          <p:cNvSpPr txBox="1"/>
          <p:nvPr/>
        </p:nvSpPr>
        <p:spPr>
          <a:xfrm>
            <a:off x="294005" y="203200"/>
            <a:ext cx="174117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데이터 수집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4"/>
              <p:cNvSpPr txBox="1">
                <a:spLocks/>
              </p:cNvSpPr>
              <p:nvPr/>
            </p:nvSpPr>
            <p:spPr>
              <a:xfrm>
                <a:off x="3705860" y="1044575"/>
                <a:ext cx="493395" cy="493395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none" lIns="0" tIns="0" rIns="0" bIns="0" numCol="1" anchor="t">
                <a:spAutoFit/>
              </a:bodyPr>
              <a:lstStyle/>
              <a:p>
                <a:pPr marL="0" indent="0" algn="ctr" latinLnBrk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600" i="1">
                          <a:solidFill>
                            <a:srgbClr val="A8D08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21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60" y="1044575"/>
                <a:ext cx="493395" cy="493395"/>
              </a:xfrm>
              <a:prstGeom prst="rect">
                <a:avLst/>
              </a:prstGeom>
              <a:blipFill>
                <a:blip r:embed="rId3"/>
                <a:stretch>
                  <a:fillRect l="-87500" r="-42500" b="-117949"/>
                </a:stretch>
              </a:blipFill>
              <a:ln w="12700" cap="flat" cmpd="sng">
                <a:prstDash/>
                <a:miter lim="800000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도형 25"/>
          <p:cNvCxnSpPr/>
          <p:nvPr/>
        </p:nvCxnSpPr>
        <p:spPr>
          <a:xfrm flipV="1">
            <a:off x="5934075" y="2804795"/>
            <a:ext cx="791210" cy="620395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4"/>
          <p:cNvSpPr txBox="1"/>
          <p:nvPr/>
        </p:nvSpPr>
        <p:spPr>
          <a:xfrm>
            <a:off x="8178800" y="5270500"/>
            <a:ext cx="3451225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잘 어울리는 음식 군집화에 사용</a:t>
            </a:r>
          </a:p>
        </p:txBody>
      </p:sp>
      <p:grpSp>
        <p:nvGrpSpPr>
          <p:cNvPr id="220" name="타원 6"/>
          <p:cNvGrpSpPr/>
          <p:nvPr/>
        </p:nvGrpSpPr>
        <p:grpSpPr>
          <a:xfrm>
            <a:off x="2085975" y="1031240"/>
            <a:ext cx="3433445" cy="1387475"/>
            <a:chOff x="2085975" y="1031240"/>
            <a:chExt cx="3433445" cy="1387475"/>
          </a:xfrm>
        </p:grpSpPr>
        <p:sp>
          <p:nvSpPr>
            <p:cNvPr id="218" name="타원형"/>
            <p:cNvSpPr/>
            <p:nvPr/>
          </p:nvSpPr>
          <p:spPr>
            <a:xfrm>
              <a:off x="2085975" y="1031240"/>
              <a:ext cx="3433445" cy="1387475"/>
            </a:xfrm>
            <a:prstGeom prst="ellipse">
              <a:avLst/>
            </a:prstGeom>
            <a:solidFill>
              <a:srgbClr val="C5E0B4"/>
            </a:solidFill>
            <a:ln w="12700" cap="flat">
              <a:solidFill>
                <a:srgbClr val="548235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9" name="네이버 지도에서…"/>
            <p:cNvSpPr txBox="1"/>
            <p:nvPr/>
          </p:nvSpPr>
          <p:spPr>
            <a:xfrm>
              <a:off x="2640965" y="1210945"/>
              <a:ext cx="2324100" cy="1028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네이버 지도에서</a:t>
              </a: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’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전통주점</a:t>
              </a:r>
              <a:r>
                <a:t>’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으로 등록된 전국 전통주점 크롤링</a:t>
              </a:r>
            </a:p>
          </p:txBody>
        </p:sp>
      </p:grpSp>
      <p:sp>
        <p:nvSpPr>
          <p:cNvPr id="221" name="TextBox 7"/>
          <p:cNvSpPr txBox="1"/>
          <p:nvPr/>
        </p:nvSpPr>
        <p:spPr>
          <a:xfrm>
            <a:off x="223520" y="1539875"/>
            <a:ext cx="1833245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Data:</a:t>
            </a:r>
          </a:p>
        </p:txBody>
      </p:sp>
      <p:sp>
        <p:nvSpPr>
          <p:cNvPr id="222" name="오른쪽 화살표[R] 11"/>
          <p:cNvSpPr/>
          <p:nvPr/>
        </p:nvSpPr>
        <p:spPr>
          <a:xfrm>
            <a:off x="5869305" y="1392555"/>
            <a:ext cx="1369695" cy="65341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5E0B4"/>
          </a:solidFill>
          <a:ln w="12700">
            <a:solidFill>
              <a:srgbClr val="548235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3" name="직사각형 14"/>
          <p:cNvSpPr>
            <a:spLocks/>
          </p:cNvSpPr>
          <p:nvPr/>
        </p:nvSpPr>
        <p:spPr>
          <a:xfrm>
            <a:off x="7333615" y="1335405"/>
            <a:ext cx="3441065" cy="768985"/>
          </a:xfrm>
          <a:prstGeom prst="rect">
            <a:avLst/>
          </a:prstGeom>
          <a:solidFill>
            <a:srgbClr val="A9D18E"/>
          </a:solidFill>
          <a:ln w="0" cap="flat" cmpd="sng">
            <a:solidFill>
              <a:srgbClr val="A9D18E">
                <a:alpha val="100000"/>
              </a:srgbClr>
            </a:solidFill>
            <a:prstDash val="solid"/>
          </a:ln>
        </p:spPr>
        <p:txBody>
          <a:bodyPr vert="horz" wrap="square" lIns="45720" tIns="45720" rIns="45720" bIns="45720" numCol="1" anchor="t">
            <a:spAutoFit/>
          </a:bodyPr>
          <a:lstStyle/>
          <a:p>
            <a:pPr marL="0" indent="0" algn="ctr" latinLnBrk="0">
              <a:buFontTx/>
              <a:buNone/>
              <a:defRPr sz="4800">
                <a:solidFill>
                  <a:srgbClr val="181717"/>
                </a:solidFill>
                <a:latin typeface="+mn-lt"/>
                <a:ea typeface="+mn-ea"/>
                <a:cs typeface="+mn-cs"/>
              </a:defRPr>
            </a:pPr>
            <a:r>
              <a:rPr sz="4400"/>
              <a:t>493</a:t>
            </a:r>
            <a:r>
              <a:rPr sz="4400">
                <a:latin typeface="Helvetica" charset="0"/>
                <a:ea typeface="Helvetica" charset="0"/>
                <a:cs typeface="+mj-cs"/>
              </a:rPr>
              <a:t>개 데이터</a:t>
            </a:r>
            <a:endParaRPr lang="ko-KR" altLang="en-US" sz="4400">
              <a:latin typeface="Helvetica" charset="0"/>
              <a:ea typeface="Helvetica" charset="0"/>
              <a:cs typeface="+mj-cs"/>
            </a:endParaRPr>
          </a:p>
        </p:txBody>
      </p:sp>
      <p:pic>
        <p:nvPicPr>
          <p:cNvPr id="224" name="그림 2"/>
          <p:cNvPicPr>
            <a:picLocks noChangeAspect="1"/>
          </p:cNvPicPr>
          <p:nvPr/>
        </p:nvPicPr>
        <p:blipFill>
          <a:blip r:embed="rId2"/>
          <a:srcRect r="24683"/>
          <a:stretch>
            <a:fillRect/>
          </a:stretch>
        </p:blipFill>
        <p:spPr>
          <a:xfrm>
            <a:off x="129540" y="3478530"/>
            <a:ext cx="5854065" cy="1554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3482975"/>
            <a:ext cx="6789420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extBox 23"/>
          <p:cNvSpPr txBox="1"/>
          <p:nvPr/>
        </p:nvSpPr>
        <p:spPr>
          <a:xfrm>
            <a:off x="172720" y="3100705"/>
            <a:ext cx="1566545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t>전통주점명</a:t>
            </a:r>
          </a:p>
        </p:txBody>
      </p:sp>
      <p:sp>
        <p:nvSpPr>
          <p:cNvPr id="227" name="TextBox 26"/>
          <p:cNvSpPr txBox="1"/>
          <p:nvPr/>
        </p:nvSpPr>
        <p:spPr>
          <a:xfrm>
            <a:off x="5085715" y="3100705"/>
            <a:ext cx="1566545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t>전화번호</a:t>
            </a:r>
          </a:p>
        </p:txBody>
      </p:sp>
      <p:sp>
        <p:nvSpPr>
          <p:cNvPr id="228" name="TextBox 28"/>
          <p:cNvSpPr txBox="1"/>
          <p:nvPr/>
        </p:nvSpPr>
        <p:spPr>
          <a:xfrm>
            <a:off x="2437765" y="3100705"/>
            <a:ext cx="1566545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t>전통주점 주소</a:t>
            </a:r>
          </a:p>
        </p:txBody>
      </p:sp>
      <p:sp>
        <p:nvSpPr>
          <p:cNvPr id="229" name="TextBox 29"/>
          <p:cNvSpPr txBox="1"/>
          <p:nvPr/>
        </p:nvSpPr>
        <p:spPr>
          <a:xfrm>
            <a:off x="7284720" y="3097530"/>
            <a:ext cx="3550920" cy="346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r>
              <a:t>해당 전통주점에서 판매 중인 메뉴</a:t>
            </a:r>
          </a:p>
        </p:txBody>
      </p:sp>
      <p:sp>
        <p:nvSpPr>
          <p:cNvPr id="230" name="직선 화살표 연결선 33"/>
          <p:cNvSpPr/>
          <p:nvPr/>
        </p:nvSpPr>
        <p:spPr>
          <a:xfrm flipH="1">
            <a:off x="3220720" y="3487420"/>
            <a:ext cx="0" cy="1800860"/>
          </a:xfrm>
          <a:prstGeom prst="line">
            <a:avLst/>
          </a:prstGeom>
          <a:ln w="28575">
            <a:solidFill>
              <a:srgbClr val="FF0000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1" name="TextBox 35"/>
          <p:cNvSpPr txBox="1"/>
          <p:nvPr/>
        </p:nvSpPr>
        <p:spPr>
          <a:xfrm>
            <a:off x="1833880" y="5288915"/>
            <a:ext cx="3160395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지역별 전통주점 분류로 활용</a:t>
            </a:r>
          </a:p>
        </p:txBody>
      </p:sp>
      <p:sp>
        <p:nvSpPr>
          <p:cNvPr id="232" name="직선 화살표 연결선 1"/>
          <p:cNvSpPr/>
          <p:nvPr/>
        </p:nvSpPr>
        <p:spPr>
          <a:xfrm>
            <a:off x="10596245" y="3487420"/>
            <a:ext cx="0" cy="1800860"/>
          </a:xfrm>
          <a:prstGeom prst="line">
            <a:avLst/>
          </a:prstGeom>
          <a:ln w="28575">
            <a:solidFill>
              <a:srgbClr val="FF0000"/>
            </a:solidFill>
            <a:prstDash val="dash"/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33" name="직사각형 5"/>
          <p:cNvSpPr txBox="1"/>
          <p:nvPr/>
        </p:nvSpPr>
        <p:spPr>
          <a:xfrm>
            <a:off x="294005" y="203200"/>
            <a:ext cx="174117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데이터 수집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6"/>
          <p:cNvSpPr/>
          <p:nvPr/>
        </p:nvSpPr>
        <p:spPr>
          <a:xfrm>
            <a:off x="-1" y="1"/>
            <a:ext cx="12191697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6" name="Rectangle 8"/>
          <p:cNvSpPr/>
          <p:nvPr/>
        </p:nvSpPr>
        <p:spPr>
          <a:xfrm>
            <a:off x="304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7" name="제목 1"/>
          <p:cNvSpPr txBox="1">
            <a:spLocks noGrp="1"/>
          </p:cNvSpPr>
          <p:nvPr>
            <p:ph type="title"/>
          </p:nvPr>
        </p:nvSpPr>
        <p:spPr>
          <a:xfrm>
            <a:off x="264290" y="1344154"/>
            <a:ext cx="11663113" cy="2387919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맞춤형 전통주 테스트 및 추천 알고리즘</a:t>
            </a:r>
          </a:p>
        </p:txBody>
      </p:sp>
      <p:grpSp>
        <p:nvGrpSpPr>
          <p:cNvPr id="242" name="Group 10"/>
          <p:cNvGrpSpPr/>
          <p:nvPr/>
        </p:nvGrpSpPr>
        <p:grpSpPr>
          <a:xfrm>
            <a:off x="301" y="-4"/>
            <a:ext cx="5163055" cy="3152971"/>
            <a:chOff x="-1" y="-1"/>
            <a:chExt cx="5163053" cy="3152969"/>
          </a:xfrm>
        </p:grpSpPr>
        <p:sp>
          <p:nvSpPr>
            <p:cNvPr id="238" name="Freeform: Shape 11"/>
            <p:cNvSpPr/>
            <p:nvPr/>
          </p:nvSpPr>
          <p:spPr>
            <a:xfrm flipH="1">
              <a:off x="-1" y="-2"/>
              <a:ext cx="5163054" cy="315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0" y="0"/>
                  </a:moveTo>
                  <a:lnTo>
                    <a:pt x="149" y="0"/>
                  </a:lnTo>
                  <a:lnTo>
                    <a:pt x="183" y="1016"/>
                  </a:lnTo>
                  <a:cubicBezTo>
                    <a:pt x="204" y="1363"/>
                    <a:pt x="236" y="1708"/>
                    <a:pt x="280" y="2050"/>
                  </a:cubicBezTo>
                  <a:cubicBezTo>
                    <a:pt x="371" y="2732"/>
                    <a:pt x="503" y="3399"/>
                    <a:pt x="681" y="4038"/>
                  </a:cubicBezTo>
                  <a:cubicBezTo>
                    <a:pt x="723" y="4199"/>
                    <a:pt x="772" y="4356"/>
                    <a:pt x="819" y="4513"/>
                  </a:cubicBezTo>
                  <a:cubicBezTo>
                    <a:pt x="870" y="4669"/>
                    <a:pt x="918" y="4825"/>
                    <a:pt x="972" y="4978"/>
                  </a:cubicBezTo>
                  <a:cubicBezTo>
                    <a:pt x="1077" y="5285"/>
                    <a:pt x="1193" y="5584"/>
                    <a:pt x="1313" y="5878"/>
                  </a:cubicBezTo>
                  <a:cubicBezTo>
                    <a:pt x="1432" y="6174"/>
                    <a:pt x="1560" y="6461"/>
                    <a:pt x="1689" y="6748"/>
                  </a:cubicBezTo>
                  <a:cubicBezTo>
                    <a:pt x="1820" y="7033"/>
                    <a:pt x="1956" y="7314"/>
                    <a:pt x="2092" y="7594"/>
                  </a:cubicBezTo>
                  <a:cubicBezTo>
                    <a:pt x="2365" y="8154"/>
                    <a:pt x="2650" y="8704"/>
                    <a:pt x="2930" y="9266"/>
                  </a:cubicBezTo>
                  <a:cubicBezTo>
                    <a:pt x="3071" y="9546"/>
                    <a:pt x="3211" y="9828"/>
                    <a:pt x="3350" y="10113"/>
                  </a:cubicBezTo>
                  <a:cubicBezTo>
                    <a:pt x="3487" y="10396"/>
                    <a:pt x="3624" y="10697"/>
                    <a:pt x="3757" y="10972"/>
                  </a:cubicBezTo>
                  <a:cubicBezTo>
                    <a:pt x="3890" y="11253"/>
                    <a:pt x="4028" y="11526"/>
                    <a:pt x="4165" y="11801"/>
                  </a:cubicBezTo>
                  <a:cubicBezTo>
                    <a:pt x="4306" y="12071"/>
                    <a:pt x="4446" y="12341"/>
                    <a:pt x="4591" y="12602"/>
                  </a:cubicBezTo>
                  <a:cubicBezTo>
                    <a:pt x="4881" y="13126"/>
                    <a:pt x="5182" y="13632"/>
                    <a:pt x="5495" y="14111"/>
                  </a:cubicBezTo>
                  <a:cubicBezTo>
                    <a:pt x="6123" y="15069"/>
                    <a:pt x="6800" y="15924"/>
                    <a:pt x="7525" y="16632"/>
                  </a:cubicBezTo>
                  <a:cubicBezTo>
                    <a:pt x="7888" y="16984"/>
                    <a:pt x="8260" y="17307"/>
                    <a:pt x="8647" y="17580"/>
                  </a:cubicBezTo>
                  <a:cubicBezTo>
                    <a:pt x="9031" y="17860"/>
                    <a:pt x="9427" y="18096"/>
                    <a:pt x="9831" y="18296"/>
                  </a:cubicBezTo>
                  <a:cubicBezTo>
                    <a:pt x="10235" y="18496"/>
                    <a:pt x="10646" y="18659"/>
                    <a:pt x="11064" y="18790"/>
                  </a:cubicBezTo>
                  <a:cubicBezTo>
                    <a:pt x="11482" y="18919"/>
                    <a:pt x="11908" y="19008"/>
                    <a:pt x="12336" y="19067"/>
                  </a:cubicBezTo>
                  <a:cubicBezTo>
                    <a:pt x="12764" y="19127"/>
                    <a:pt x="13197" y="19153"/>
                    <a:pt x="13631" y="19154"/>
                  </a:cubicBezTo>
                  <a:cubicBezTo>
                    <a:pt x="13739" y="19154"/>
                    <a:pt x="13849" y="19157"/>
                    <a:pt x="13952" y="19150"/>
                  </a:cubicBezTo>
                  <a:lnTo>
                    <a:pt x="14110" y="19144"/>
                  </a:lnTo>
                  <a:lnTo>
                    <a:pt x="14267" y="19132"/>
                  </a:lnTo>
                  <a:cubicBezTo>
                    <a:pt x="14477" y="19117"/>
                    <a:pt x="14685" y="19085"/>
                    <a:pt x="14892" y="19047"/>
                  </a:cubicBezTo>
                  <a:cubicBezTo>
                    <a:pt x="15720" y="18890"/>
                    <a:pt x="16527" y="18546"/>
                    <a:pt x="17301" y="18040"/>
                  </a:cubicBezTo>
                  <a:cubicBezTo>
                    <a:pt x="17690" y="17790"/>
                    <a:pt x="18069" y="17492"/>
                    <a:pt x="18442" y="17167"/>
                  </a:cubicBezTo>
                  <a:cubicBezTo>
                    <a:pt x="18815" y="16843"/>
                    <a:pt x="19182" y="16484"/>
                    <a:pt x="19543" y="16104"/>
                  </a:cubicBezTo>
                  <a:cubicBezTo>
                    <a:pt x="19904" y="15723"/>
                    <a:pt x="20259" y="15318"/>
                    <a:pt x="20613" y="14901"/>
                  </a:cubicBezTo>
                  <a:cubicBezTo>
                    <a:pt x="20790" y="14692"/>
                    <a:pt x="20966" y="14478"/>
                    <a:pt x="21141" y="14264"/>
                  </a:cubicBezTo>
                  <a:lnTo>
                    <a:pt x="21600" y="13696"/>
                  </a:lnTo>
                  <a:lnTo>
                    <a:pt x="21600" y="16703"/>
                  </a:lnTo>
                  <a:lnTo>
                    <a:pt x="21559" y="16756"/>
                  </a:lnTo>
                  <a:cubicBezTo>
                    <a:pt x="21196" y="17210"/>
                    <a:pt x="20824" y="17656"/>
                    <a:pt x="20437" y="18081"/>
                  </a:cubicBezTo>
                  <a:cubicBezTo>
                    <a:pt x="20050" y="18506"/>
                    <a:pt x="19652" y="18918"/>
                    <a:pt x="19234" y="19293"/>
                  </a:cubicBezTo>
                  <a:cubicBezTo>
                    <a:pt x="18816" y="19668"/>
                    <a:pt x="18383" y="20016"/>
                    <a:pt x="17932" y="20316"/>
                  </a:cubicBezTo>
                  <a:cubicBezTo>
                    <a:pt x="17033" y="20923"/>
                    <a:pt x="16062" y="21329"/>
                    <a:pt x="15079" y="21499"/>
                  </a:cubicBezTo>
                  <a:cubicBezTo>
                    <a:pt x="14834" y="21539"/>
                    <a:pt x="14588" y="21572"/>
                    <a:pt x="14342" y="21585"/>
                  </a:cubicBezTo>
                  <a:lnTo>
                    <a:pt x="14157" y="21595"/>
                  </a:lnTo>
                  <a:lnTo>
                    <a:pt x="13973" y="21597"/>
                  </a:lnTo>
                  <a:cubicBezTo>
                    <a:pt x="13849" y="21600"/>
                    <a:pt x="13731" y="21594"/>
                    <a:pt x="13612" y="21590"/>
                  </a:cubicBezTo>
                  <a:cubicBezTo>
                    <a:pt x="13374" y="21585"/>
                    <a:pt x="13134" y="21563"/>
                    <a:pt x="12895" y="21544"/>
                  </a:cubicBezTo>
                  <a:cubicBezTo>
                    <a:pt x="12656" y="21513"/>
                    <a:pt x="12417" y="21485"/>
                    <a:pt x="12178" y="21438"/>
                  </a:cubicBezTo>
                  <a:cubicBezTo>
                    <a:pt x="11700" y="21349"/>
                    <a:pt x="11223" y="21228"/>
                    <a:pt x="10750" y="21059"/>
                  </a:cubicBezTo>
                  <a:cubicBezTo>
                    <a:pt x="10277" y="20890"/>
                    <a:pt x="9809" y="20672"/>
                    <a:pt x="9353" y="20406"/>
                  </a:cubicBezTo>
                  <a:cubicBezTo>
                    <a:pt x="8897" y="20139"/>
                    <a:pt x="8453" y="19821"/>
                    <a:pt x="8026" y="19459"/>
                  </a:cubicBezTo>
                  <a:cubicBezTo>
                    <a:pt x="7600" y="19093"/>
                    <a:pt x="7191" y="18683"/>
                    <a:pt x="6808" y="18227"/>
                  </a:cubicBezTo>
                  <a:cubicBezTo>
                    <a:pt x="6037" y="17321"/>
                    <a:pt x="5361" y="16259"/>
                    <a:pt x="4769" y="15123"/>
                  </a:cubicBezTo>
                  <a:cubicBezTo>
                    <a:pt x="4474" y="14552"/>
                    <a:pt x="4200" y="13963"/>
                    <a:pt x="3940" y="13363"/>
                  </a:cubicBezTo>
                  <a:cubicBezTo>
                    <a:pt x="3680" y="12763"/>
                    <a:pt x="3437" y="12150"/>
                    <a:pt x="3207" y="11528"/>
                  </a:cubicBezTo>
                  <a:cubicBezTo>
                    <a:pt x="3090" y="11213"/>
                    <a:pt x="2983" y="10919"/>
                    <a:pt x="2866" y="10617"/>
                  </a:cubicBezTo>
                  <a:cubicBezTo>
                    <a:pt x="2750" y="10318"/>
                    <a:pt x="2632" y="10019"/>
                    <a:pt x="2511" y="9722"/>
                  </a:cubicBezTo>
                  <a:lnTo>
                    <a:pt x="1770" y="7939"/>
                  </a:lnTo>
                  <a:cubicBezTo>
                    <a:pt x="1647" y="7639"/>
                    <a:pt x="1525" y="7338"/>
                    <a:pt x="1407" y="7032"/>
                  </a:cubicBezTo>
                  <a:cubicBezTo>
                    <a:pt x="1289" y="6727"/>
                    <a:pt x="1171" y="6421"/>
                    <a:pt x="1062" y="6105"/>
                  </a:cubicBezTo>
                  <a:cubicBezTo>
                    <a:pt x="843" y="5478"/>
                    <a:pt x="641" y="4832"/>
                    <a:pt x="481" y="4161"/>
                  </a:cubicBezTo>
                  <a:cubicBezTo>
                    <a:pt x="317" y="3493"/>
                    <a:pt x="196" y="2800"/>
                    <a:pt x="114" y="2097"/>
                  </a:cubicBezTo>
                  <a:cubicBezTo>
                    <a:pt x="75" y="1746"/>
                    <a:pt x="46" y="1392"/>
                    <a:pt x="27" y="103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9" name="Freeform: Shape 12"/>
            <p:cNvSpPr/>
            <p:nvPr/>
          </p:nvSpPr>
          <p:spPr>
            <a:xfrm flipH="1">
              <a:off x="-2" y="-2"/>
              <a:ext cx="5115106" cy="289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0"/>
                  </a:moveTo>
                  <a:lnTo>
                    <a:pt x="824" y="0"/>
                  </a:lnTo>
                  <a:lnTo>
                    <a:pt x="846" y="647"/>
                  </a:lnTo>
                  <a:cubicBezTo>
                    <a:pt x="869" y="984"/>
                    <a:pt x="903" y="1317"/>
                    <a:pt x="950" y="1644"/>
                  </a:cubicBezTo>
                  <a:cubicBezTo>
                    <a:pt x="1043" y="2300"/>
                    <a:pt x="1189" y="2926"/>
                    <a:pt x="1362" y="3530"/>
                  </a:cubicBezTo>
                  <a:cubicBezTo>
                    <a:pt x="1450" y="3831"/>
                    <a:pt x="1547" y="4126"/>
                    <a:pt x="1650" y="4418"/>
                  </a:cubicBezTo>
                  <a:cubicBezTo>
                    <a:pt x="1754" y="4708"/>
                    <a:pt x="1865" y="4994"/>
                    <a:pt x="1980" y="5277"/>
                  </a:cubicBezTo>
                  <a:cubicBezTo>
                    <a:pt x="2214" y="5841"/>
                    <a:pt x="2474" y="6388"/>
                    <a:pt x="2743" y="6938"/>
                  </a:cubicBezTo>
                  <a:cubicBezTo>
                    <a:pt x="3012" y="7488"/>
                    <a:pt x="3293" y="8039"/>
                    <a:pt x="3569" y="8611"/>
                  </a:cubicBezTo>
                  <a:cubicBezTo>
                    <a:pt x="3707" y="8896"/>
                    <a:pt x="3844" y="9188"/>
                    <a:pt x="3980" y="9485"/>
                  </a:cubicBezTo>
                  <a:lnTo>
                    <a:pt x="4177" y="9913"/>
                  </a:lnTo>
                  <a:cubicBezTo>
                    <a:pt x="4242" y="10050"/>
                    <a:pt x="4303" y="10190"/>
                    <a:pt x="4370" y="10324"/>
                  </a:cubicBezTo>
                  <a:cubicBezTo>
                    <a:pt x="4891" y="11410"/>
                    <a:pt x="5456" y="12409"/>
                    <a:pt x="6031" y="13357"/>
                  </a:cubicBezTo>
                  <a:cubicBezTo>
                    <a:pt x="6319" y="13828"/>
                    <a:pt x="6613" y="14284"/>
                    <a:pt x="6914" y="14721"/>
                  </a:cubicBezTo>
                  <a:cubicBezTo>
                    <a:pt x="7214" y="15158"/>
                    <a:pt x="7521" y="15581"/>
                    <a:pt x="7838" y="15979"/>
                  </a:cubicBezTo>
                  <a:cubicBezTo>
                    <a:pt x="8471" y="16776"/>
                    <a:pt x="9154" y="17489"/>
                    <a:pt x="9904" y="17969"/>
                  </a:cubicBezTo>
                  <a:cubicBezTo>
                    <a:pt x="10278" y="18209"/>
                    <a:pt x="10665" y="18393"/>
                    <a:pt x="11059" y="18531"/>
                  </a:cubicBezTo>
                  <a:cubicBezTo>
                    <a:pt x="11158" y="18564"/>
                    <a:pt x="11256" y="18602"/>
                    <a:pt x="11356" y="18630"/>
                  </a:cubicBezTo>
                  <a:lnTo>
                    <a:pt x="11654" y="18713"/>
                  </a:lnTo>
                  <a:cubicBezTo>
                    <a:pt x="11855" y="18758"/>
                    <a:pt x="12055" y="18805"/>
                    <a:pt x="12257" y="18832"/>
                  </a:cubicBezTo>
                  <a:cubicBezTo>
                    <a:pt x="12358" y="18848"/>
                    <a:pt x="12459" y="18863"/>
                    <a:pt x="12560" y="18871"/>
                  </a:cubicBezTo>
                  <a:cubicBezTo>
                    <a:pt x="12662" y="18879"/>
                    <a:pt x="12763" y="18893"/>
                    <a:pt x="12865" y="18898"/>
                  </a:cubicBezTo>
                  <a:lnTo>
                    <a:pt x="13170" y="18910"/>
                  </a:lnTo>
                  <a:cubicBezTo>
                    <a:pt x="13271" y="18914"/>
                    <a:pt x="13374" y="18908"/>
                    <a:pt x="13476" y="18907"/>
                  </a:cubicBezTo>
                  <a:lnTo>
                    <a:pt x="13629" y="18905"/>
                  </a:lnTo>
                  <a:cubicBezTo>
                    <a:pt x="13678" y="18902"/>
                    <a:pt x="13727" y="18897"/>
                    <a:pt x="13776" y="18894"/>
                  </a:cubicBezTo>
                  <a:cubicBezTo>
                    <a:pt x="13825" y="18889"/>
                    <a:pt x="13875" y="18887"/>
                    <a:pt x="13923" y="18881"/>
                  </a:cubicBezTo>
                  <a:lnTo>
                    <a:pt x="14070" y="18861"/>
                  </a:lnTo>
                  <a:cubicBezTo>
                    <a:pt x="14265" y="18835"/>
                    <a:pt x="14459" y="18791"/>
                    <a:pt x="14651" y="18741"/>
                  </a:cubicBezTo>
                  <a:cubicBezTo>
                    <a:pt x="15421" y="18528"/>
                    <a:pt x="16161" y="18111"/>
                    <a:pt x="16865" y="17526"/>
                  </a:cubicBezTo>
                  <a:cubicBezTo>
                    <a:pt x="17573" y="16948"/>
                    <a:pt x="18246" y="16207"/>
                    <a:pt x="18911" y="15396"/>
                  </a:cubicBezTo>
                  <a:cubicBezTo>
                    <a:pt x="19077" y="15194"/>
                    <a:pt x="19242" y="14982"/>
                    <a:pt x="19407" y="14770"/>
                  </a:cubicBezTo>
                  <a:cubicBezTo>
                    <a:pt x="19573" y="14558"/>
                    <a:pt x="19738" y="14342"/>
                    <a:pt x="19903" y="14123"/>
                  </a:cubicBezTo>
                  <a:lnTo>
                    <a:pt x="20907" y="12780"/>
                  </a:lnTo>
                  <a:lnTo>
                    <a:pt x="21600" y="11891"/>
                  </a:lnTo>
                  <a:lnTo>
                    <a:pt x="21600" y="16358"/>
                  </a:lnTo>
                  <a:lnTo>
                    <a:pt x="21163" y="16899"/>
                  </a:lnTo>
                  <a:cubicBezTo>
                    <a:pt x="20985" y="17116"/>
                    <a:pt x="20804" y="17333"/>
                    <a:pt x="20620" y="17547"/>
                  </a:cubicBezTo>
                  <a:cubicBezTo>
                    <a:pt x="20436" y="17759"/>
                    <a:pt x="20250" y="17970"/>
                    <a:pt x="20060" y="18176"/>
                  </a:cubicBezTo>
                  <a:cubicBezTo>
                    <a:pt x="19681" y="18590"/>
                    <a:pt x="19291" y="18991"/>
                    <a:pt x="18884" y="19358"/>
                  </a:cubicBezTo>
                  <a:cubicBezTo>
                    <a:pt x="18477" y="19726"/>
                    <a:pt x="18057" y="20068"/>
                    <a:pt x="17619" y="20362"/>
                  </a:cubicBezTo>
                  <a:cubicBezTo>
                    <a:pt x="16747" y="20958"/>
                    <a:pt x="15811" y="21360"/>
                    <a:pt x="14866" y="21518"/>
                  </a:cubicBezTo>
                  <a:cubicBezTo>
                    <a:pt x="14630" y="21556"/>
                    <a:pt x="14393" y="21584"/>
                    <a:pt x="14157" y="21592"/>
                  </a:cubicBezTo>
                  <a:lnTo>
                    <a:pt x="13980" y="21599"/>
                  </a:lnTo>
                  <a:cubicBezTo>
                    <a:pt x="13921" y="21600"/>
                    <a:pt x="13862" y="21597"/>
                    <a:pt x="13803" y="21597"/>
                  </a:cubicBezTo>
                  <a:lnTo>
                    <a:pt x="13627" y="21594"/>
                  </a:lnTo>
                  <a:lnTo>
                    <a:pt x="13456" y="21583"/>
                  </a:lnTo>
                  <a:cubicBezTo>
                    <a:pt x="13000" y="21559"/>
                    <a:pt x="12543" y="21498"/>
                    <a:pt x="12089" y="21401"/>
                  </a:cubicBezTo>
                  <a:cubicBezTo>
                    <a:pt x="11633" y="21309"/>
                    <a:pt x="11179" y="21176"/>
                    <a:pt x="10730" y="21000"/>
                  </a:cubicBezTo>
                  <a:cubicBezTo>
                    <a:pt x="10281" y="20822"/>
                    <a:pt x="9836" y="20611"/>
                    <a:pt x="9395" y="20371"/>
                  </a:cubicBezTo>
                  <a:cubicBezTo>
                    <a:pt x="8515" y="19887"/>
                    <a:pt x="7645" y="19285"/>
                    <a:pt x="6840" y="18482"/>
                  </a:cubicBezTo>
                  <a:cubicBezTo>
                    <a:pt x="6034" y="17680"/>
                    <a:pt x="5315" y="16664"/>
                    <a:pt x="4687" y="15539"/>
                  </a:cubicBezTo>
                  <a:cubicBezTo>
                    <a:pt x="4371" y="14978"/>
                    <a:pt x="4084" y="14380"/>
                    <a:pt x="3814" y="13769"/>
                  </a:cubicBezTo>
                  <a:cubicBezTo>
                    <a:pt x="3545" y="13154"/>
                    <a:pt x="3290" y="12531"/>
                    <a:pt x="3051" y="11894"/>
                  </a:cubicBezTo>
                  <a:cubicBezTo>
                    <a:pt x="2990" y="11736"/>
                    <a:pt x="2932" y="11576"/>
                    <a:pt x="2873" y="11416"/>
                  </a:cubicBezTo>
                  <a:lnTo>
                    <a:pt x="2703" y="10953"/>
                  </a:lnTo>
                  <a:cubicBezTo>
                    <a:pt x="2594" y="10654"/>
                    <a:pt x="2481" y="10357"/>
                    <a:pt x="2367" y="10055"/>
                  </a:cubicBezTo>
                  <a:lnTo>
                    <a:pt x="1671" y="8221"/>
                  </a:lnTo>
                  <a:cubicBezTo>
                    <a:pt x="1438" y="7596"/>
                    <a:pt x="1208" y="6952"/>
                    <a:pt x="992" y="6281"/>
                  </a:cubicBezTo>
                  <a:cubicBezTo>
                    <a:pt x="885" y="5946"/>
                    <a:pt x="781" y="5604"/>
                    <a:pt x="686" y="5253"/>
                  </a:cubicBezTo>
                  <a:cubicBezTo>
                    <a:pt x="592" y="4902"/>
                    <a:pt x="504" y="4544"/>
                    <a:pt x="426" y="4178"/>
                  </a:cubicBezTo>
                  <a:cubicBezTo>
                    <a:pt x="350" y="3811"/>
                    <a:pt x="282" y="3439"/>
                    <a:pt x="227" y="3062"/>
                  </a:cubicBezTo>
                  <a:cubicBezTo>
                    <a:pt x="201" y="2873"/>
                    <a:pt x="174" y="2683"/>
                    <a:pt x="152" y="2493"/>
                  </a:cubicBezTo>
                  <a:lnTo>
                    <a:pt x="120" y="2207"/>
                  </a:lnTo>
                  <a:lnTo>
                    <a:pt x="93" y="1921"/>
                  </a:lnTo>
                  <a:cubicBezTo>
                    <a:pt x="57" y="1539"/>
                    <a:pt x="32" y="1156"/>
                    <a:pt x="16" y="774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0" name="Freeform: Shape 13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515" y="0"/>
                  </a:lnTo>
                  <a:lnTo>
                    <a:pt x="2535" y="630"/>
                  </a:lnTo>
                  <a:cubicBezTo>
                    <a:pt x="2664" y="2657"/>
                    <a:pt x="3248" y="4106"/>
                    <a:pt x="4320" y="6604"/>
                  </a:cubicBezTo>
                  <a:cubicBezTo>
                    <a:pt x="4615" y="7293"/>
                    <a:pt x="4921" y="8006"/>
                    <a:pt x="5233" y="8789"/>
                  </a:cubicBezTo>
                  <a:cubicBezTo>
                    <a:pt x="7621" y="14775"/>
                    <a:pt x="10185" y="17329"/>
                    <a:pt x="13804" y="17329"/>
                  </a:cubicBezTo>
                  <a:cubicBezTo>
                    <a:pt x="16180" y="17329"/>
                    <a:pt x="17923" y="15248"/>
                    <a:pt x="20311" y="12075"/>
                  </a:cubicBezTo>
                  <a:cubicBezTo>
                    <a:pt x="20577" y="11721"/>
                    <a:pt x="20844" y="11370"/>
                    <a:pt x="21102" y="11032"/>
                  </a:cubicBezTo>
                  <a:lnTo>
                    <a:pt x="21600" y="10374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1" name="Freeform: Shape 14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17" y="0"/>
                  </a:lnTo>
                  <a:lnTo>
                    <a:pt x="3034" y="537"/>
                  </a:lnTo>
                  <a:cubicBezTo>
                    <a:pt x="3151" y="2356"/>
                    <a:pt x="3684" y="3673"/>
                    <a:pt x="4725" y="6101"/>
                  </a:cubicBezTo>
                  <a:cubicBezTo>
                    <a:pt x="5023" y="6796"/>
                    <a:pt x="5331" y="7514"/>
                    <a:pt x="5649" y="8310"/>
                  </a:cubicBezTo>
                  <a:cubicBezTo>
                    <a:pt x="6772" y="11124"/>
                    <a:pt x="7924" y="13125"/>
                    <a:pt x="9172" y="14426"/>
                  </a:cubicBezTo>
                  <a:cubicBezTo>
                    <a:pt x="10495" y="15805"/>
                    <a:pt x="12010" y="16474"/>
                    <a:pt x="13804" y="16474"/>
                  </a:cubicBezTo>
                  <a:cubicBezTo>
                    <a:pt x="14822" y="16474"/>
                    <a:pt x="15768" y="16060"/>
                    <a:pt x="16783" y="15170"/>
                  </a:cubicBezTo>
                  <a:cubicBezTo>
                    <a:pt x="17825" y="14256"/>
                    <a:pt x="18857" y="12923"/>
                    <a:pt x="20001" y="11403"/>
                  </a:cubicBezTo>
                  <a:cubicBezTo>
                    <a:pt x="20269" y="11046"/>
                    <a:pt x="20536" y="10695"/>
                    <a:pt x="20795" y="10356"/>
                  </a:cubicBezTo>
                  <a:lnTo>
                    <a:pt x="21600" y="9291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247" name="Group 16"/>
          <p:cNvGrpSpPr/>
          <p:nvPr/>
        </p:nvGrpSpPr>
        <p:grpSpPr>
          <a:xfrm>
            <a:off x="9475191" y="3715596"/>
            <a:ext cx="2716811" cy="3142404"/>
            <a:chOff x="-1" y="0"/>
            <a:chExt cx="2716809" cy="3142403"/>
          </a:xfrm>
        </p:grpSpPr>
        <p:sp>
          <p:nvSpPr>
            <p:cNvPr id="243" name="Freeform: Shape 17"/>
            <p:cNvSpPr/>
            <p:nvPr/>
          </p:nvSpPr>
          <p:spPr>
            <a:xfrm rot="5400000" flipH="1">
              <a:off x="-215394" y="215391"/>
              <a:ext cx="3142403" cy="271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0" y="0"/>
                  </a:moveTo>
                  <a:lnTo>
                    <a:pt x="21600" y="0"/>
                  </a:lnTo>
                  <a:lnTo>
                    <a:pt x="21577" y="123"/>
                  </a:lnTo>
                  <a:cubicBezTo>
                    <a:pt x="21315" y="1325"/>
                    <a:pt x="20978" y="2511"/>
                    <a:pt x="20569" y="3669"/>
                  </a:cubicBezTo>
                  <a:cubicBezTo>
                    <a:pt x="20296" y="4441"/>
                    <a:pt x="20000" y="5206"/>
                    <a:pt x="19666" y="5953"/>
                  </a:cubicBezTo>
                  <a:cubicBezTo>
                    <a:pt x="19337" y="6702"/>
                    <a:pt x="18974" y="7436"/>
                    <a:pt x="18584" y="8152"/>
                  </a:cubicBezTo>
                  <a:cubicBezTo>
                    <a:pt x="17801" y="9585"/>
                    <a:pt x="16908" y="10954"/>
                    <a:pt x="15908" y="12232"/>
                  </a:cubicBezTo>
                  <a:cubicBezTo>
                    <a:pt x="15406" y="12868"/>
                    <a:pt x="14882" y="13486"/>
                    <a:pt x="14328" y="14072"/>
                  </a:cubicBezTo>
                  <a:cubicBezTo>
                    <a:pt x="14190" y="14220"/>
                    <a:pt x="14052" y="14366"/>
                    <a:pt x="13909" y="14509"/>
                  </a:cubicBezTo>
                  <a:cubicBezTo>
                    <a:pt x="13768" y="14652"/>
                    <a:pt x="13629" y="14799"/>
                    <a:pt x="13483" y="14937"/>
                  </a:cubicBezTo>
                  <a:cubicBezTo>
                    <a:pt x="13195" y="15217"/>
                    <a:pt x="12899" y="15489"/>
                    <a:pt x="12601" y="15758"/>
                  </a:cubicBezTo>
                  <a:cubicBezTo>
                    <a:pt x="11403" y="16828"/>
                    <a:pt x="10110" y="17775"/>
                    <a:pt x="8747" y="18588"/>
                  </a:cubicBezTo>
                  <a:cubicBezTo>
                    <a:pt x="6703" y="19808"/>
                    <a:pt x="4488" y="20711"/>
                    <a:pt x="2197" y="21230"/>
                  </a:cubicBezTo>
                  <a:lnTo>
                    <a:pt x="0" y="21600"/>
                  </a:lnTo>
                  <a:lnTo>
                    <a:pt x="0" y="19310"/>
                  </a:lnTo>
                  <a:lnTo>
                    <a:pt x="1732" y="18939"/>
                  </a:lnTo>
                  <a:cubicBezTo>
                    <a:pt x="2424" y="18754"/>
                    <a:pt x="3110" y="18543"/>
                    <a:pt x="3787" y="18298"/>
                  </a:cubicBezTo>
                  <a:cubicBezTo>
                    <a:pt x="4465" y="18055"/>
                    <a:pt x="5134" y="17782"/>
                    <a:pt x="5794" y="17481"/>
                  </a:cubicBezTo>
                  <a:cubicBezTo>
                    <a:pt x="6452" y="17179"/>
                    <a:pt x="7102" y="16849"/>
                    <a:pt x="7740" y="16494"/>
                  </a:cubicBezTo>
                  <a:cubicBezTo>
                    <a:pt x="9017" y="15783"/>
                    <a:pt x="10251" y="14973"/>
                    <a:pt x="11431" y="14068"/>
                  </a:cubicBezTo>
                  <a:cubicBezTo>
                    <a:pt x="11725" y="13840"/>
                    <a:pt x="12018" y="13610"/>
                    <a:pt x="12304" y="13369"/>
                  </a:cubicBezTo>
                  <a:cubicBezTo>
                    <a:pt x="12449" y="13251"/>
                    <a:pt x="12590" y="13129"/>
                    <a:pt x="12733" y="13008"/>
                  </a:cubicBezTo>
                  <a:cubicBezTo>
                    <a:pt x="12876" y="12888"/>
                    <a:pt x="13017" y="12764"/>
                    <a:pt x="13156" y="12638"/>
                  </a:cubicBezTo>
                  <a:cubicBezTo>
                    <a:pt x="13716" y="12136"/>
                    <a:pt x="14263" y="11616"/>
                    <a:pt x="14790" y="11069"/>
                  </a:cubicBezTo>
                  <a:cubicBezTo>
                    <a:pt x="15846" y="9978"/>
                    <a:pt x="16825" y="8788"/>
                    <a:pt x="17705" y="7508"/>
                  </a:cubicBezTo>
                  <a:cubicBezTo>
                    <a:pt x="18145" y="6868"/>
                    <a:pt x="18561" y="6206"/>
                    <a:pt x="18948" y="5522"/>
                  </a:cubicBezTo>
                  <a:cubicBezTo>
                    <a:pt x="19329" y="4835"/>
                    <a:pt x="19689" y="4131"/>
                    <a:pt x="20007" y="3403"/>
                  </a:cubicBezTo>
                  <a:cubicBezTo>
                    <a:pt x="20089" y="3222"/>
                    <a:pt x="20166" y="3038"/>
                    <a:pt x="20241" y="2855"/>
                  </a:cubicBezTo>
                  <a:lnTo>
                    <a:pt x="20355" y="2578"/>
                  </a:lnTo>
                  <a:lnTo>
                    <a:pt x="20464" y="2299"/>
                  </a:lnTo>
                  <a:cubicBezTo>
                    <a:pt x="20534" y="2113"/>
                    <a:pt x="20606" y="1927"/>
                    <a:pt x="20670" y="1737"/>
                  </a:cubicBezTo>
                  <a:cubicBezTo>
                    <a:pt x="20735" y="1547"/>
                    <a:pt x="20806" y="1360"/>
                    <a:pt x="20864" y="116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4" name="Freeform: Shape 18"/>
            <p:cNvSpPr/>
            <p:nvPr/>
          </p:nvSpPr>
          <p:spPr>
            <a:xfrm rot="5400000" flipH="1">
              <a:off x="-57660" y="367935"/>
              <a:ext cx="3115058" cy="2433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5" y="0"/>
                  </a:moveTo>
                  <a:lnTo>
                    <a:pt x="21600" y="0"/>
                  </a:lnTo>
                  <a:lnTo>
                    <a:pt x="21100" y="1976"/>
                  </a:lnTo>
                  <a:cubicBezTo>
                    <a:pt x="18092" y="11885"/>
                    <a:pt x="9788" y="19495"/>
                    <a:pt x="806" y="21467"/>
                  </a:cubicBezTo>
                  <a:lnTo>
                    <a:pt x="0" y="21600"/>
                  </a:lnTo>
                  <a:lnTo>
                    <a:pt x="0" y="15577"/>
                  </a:lnTo>
                  <a:lnTo>
                    <a:pt x="151" y="15551"/>
                  </a:lnTo>
                  <a:cubicBezTo>
                    <a:pt x="1453" y="15248"/>
                    <a:pt x="2756" y="14797"/>
                    <a:pt x="4022" y="14207"/>
                  </a:cubicBezTo>
                  <a:cubicBezTo>
                    <a:pt x="6528" y="13041"/>
                    <a:pt x="8914" y="11326"/>
                    <a:pt x="10922" y="9246"/>
                  </a:cubicBezTo>
                  <a:cubicBezTo>
                    <a:pt x="12926" y="7170"/>
                    <a:pt x="14566" y="4713"/>
                    <a:pt x="15664" y="2143"/>
                  </a:cubicBezTo>
                  <a:cubicBezTo>
                    <a:pt x="15875" y="1648"/>
                    <a:pt x="16067" y="1149"/>
                    <a:pt x="16240" y="6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5" name="Freeform: Shape 19"/>
            <p:cNvSpPr/>
            <p:nvPr/>
          </p:nvSpPr>
          <p:spPr>
            <a:xfrm rot="5400000" flipH="1">
              <a:off x="-83363" y="347421"/>
              <a:ext cx="3125087" cy="246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25" y="0"/>
                  </a:moveTo>
                  <a:lnTo>
                    <a:pt x="21600" y="0"/>
                  </a:lnTo>
                  <a:lnTo>
                    <a:pt x="21193" y="1838"/>
                  </a:lnTo>
                  <a:cubicBezTo>
                    <a:pt x="20965" y="2673"/>
                    <a:pt x="20698" y="3494"/>
                    <a:pt x="20391" y="4293"/>
                  </a:cubicBezTo>
                  <a:cubicBezTo>
                    <a:pt x="19159" y="7489"/>
                    <a:pt x="17374" y="10350"/>
                    <a:pt x="15271" y="12785"/>
                  </a:cubicBezTo>
                  <a:cubicBezTo>
                    <a:pt x="14217" y="14003"/>
                    <a:pt x="13079" y="15114"/>
                    <a:pt x="11876" y="16112"/>
                  </a:cubicBezTo>
                  <a:cubicBezTo>
                    <a:pt x="10672" y="17109"/>
                    <a:pt x="9404" y="17997"/>
                    <a:pt x="8081" y="18753"/>
                  </a:cubicBezTo>
                  <a:cubicBezTo>
                    <a:pt x="6094" y="19879"/>
                    <a:pt x="3993" y="20719"/>
                    <a:pt x="1834" y="21245"/>
                  </a:cubicBezTo>
                  <a:lnTo>
                    <a:pt x="0" y="21600"/>
                  </a:lnTo>
                  <a:lnTo>
                    <a:pt x="0" y="18966"/>
                  </a:lnTo>
                  <a:lnTo>
                    <a:pt x="1392" y="18686"/>
                  </a:lnTo>
                  <a:cubicBezTo>
                    <a:pt x="2052" y="18520"/>
                    <a:pt x="2707" y="18321"/>
                    <a:pt x="3355" y="18091"/>
                  </a:cubicBezTo>
                  <a:cubicBezTo>
                    <a:pt x="4651" y="17635"/>
                    <a:pt x="5915" y="17043"/>
                    <a:pt x="7140" y="16358"/>
                  </a:cubicBezTo>
                  <a:cubicBezTo>
                    <a:pt x="9597" y="15002"/>
                    <a:pt x="11891" y="13204"/>
                    <a:pt x="13903" y="11032"/>
                  </a:cubicBezTo>
                  <a:cubicBezTo>
                    <a:pt x="14906" y="9943"/>
                    <a:pt x="15835" y="8754"/>
                    <a:pt x="16668" y="7478"/>
                  </a:cubicBezTo>
                  <a:cubicBezTo>
                    <a:pt x="17502" y="6203"/>
                    <a:pt x="18238" y="4836"/>
                    <a:pt x="18854" y="3396"/>
                  </a:cubicBezTo>
                  <a:cubicBezTo>
                    <a:pt x="19162" y="2676"/>
                    <a:pt x="19444" y="1940"/>
                    <a:pt x="19693" y="118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6" name="Freeform: Shape 20"/>
            <p:cNvSpPr/>
            <p:nvPr/>
          </p:nvSpPr>
          <p:spPr>
            <a:xfrm rot="5400000" flipH="1">
              <a:off x="-58984" y="371041"/>
              <a:ext cx="3112614" cy="242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02" y="0"/>
                  </a:moveTo>
                  <a:lnTo>
                    <a:pt x="21600" y="0"/>
                  </a:lnTo>
                  <a:lnTo>
                    <a:pt x="21111" y="1934"/>
                  </a:lnTo>
                  <a:cubicBezTo>
                    <a:pt x="18101" y="11865"/>
                    <a:pt x="9790" y="19491"/>
                    <a:pt x="802" y="21467"/>
                  </a:cubicBezTo>
                  <a:lnTo>
                    <a:pt x="0" y="21600"/>
                  </a:lnTo>
                  <a:lnTo>
                    <a:pt x="0" y="16575"/>
                  </a:lnTo>
                  <a:lnTo>
                    <a:pt x="296" y="16523"/>
                  </a:lnTo>
                  <a:cubicBezTo>
                    <a:pt x="1639" y="16211"/>
                    <a:pt x="2982" y="15742"/>
                    <a:pt x="4314" y="15120"/>
                  </a:cubicBezTo>
                  <a:cubicBezTo>
                    <a:pt x="6909" y="13912"/>
                    <a:pt x="9379" y="12133"/>
                    <a:pt x="11459" y="9976"/>
                  </a:cubicBezTo>
                  <a:cubicBezTo>
                    <a:pt x="13575" y="7781"/>
                    <a:pt x="15238" y="5285"/>
                    <a:pt x="16401" y="2557"/>
                  </a:cubicBezTo>
                  <a:cubicBezTo>
                    <a:pt x="16624" y="2034"/>
                    <a:pt x="16826" y="1507"/>
                    <a:pt x="17008" y="97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편집하려면 이중 클릭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편집하려면 이중 클릭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1" name="그림 1" descr="/Users/ljiun/Library/Group Containers/L48J367XN4.com.infraware.PolarisOffice/EngineTemp/4110/fImage12792955295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제목 1"/>
          <p:cNvSpPr txBox="1">
            <a:spLocks noGrp="1"/>
          </p:cNvSpPr>
          <p:nvPr>
            <p:ph type="title"/>
          </p:nvPr>
        </p:nvSpPr>
        <p:spPr>
          <a:xfrm>
            <a:off x="4847492" y="2573752"/>
            <a:ext cx="3466517" cy="1325564"/>
          </a:xfrm>
          <a:prstGeom prst="rect">
            <a:avLst/>
          </a:prstGeom>
        </p:spPr>
        <p:txBody>
          <a:bodyPr/>
          <a:lstStyle/>
          <a:p>
            <a:r>
              <a:t>K-Means</a:t>
            </a:r>
          </a:p>
        </p:txBody>
      </p:sp>
      <p:sp>
        <p:nvSpPr>
          <p:cNvPr id="254" name="내용 개체 틀 2"/>
          <p:cNvSpPr txBox="1">
            <a:spLocks noGrp="1"/>
          </p:cNvSpPr>
          <p:nvPr>
            <p:ph type="body" sz="half" idx="1"/>
          </p:nvPr>
        </p:nvSpPr>
        <p:spPr>
          <a:xfrm>
            <a:off x="2048022" y="3899315"/>
            <a:ext cx="10515602" cy="239275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주어진 데이터를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K</a:t>
            </a:r>
            <a:r>
              <a:t>개의 클러스터로 묶는 알고리즘</a:t>
            </a:r>
          </a:p>
        </p:txBody>
      </p:sp>
      <p:pic>
        <p:nvPicPr>
          <p:cNvPr id="255" name="one (8).png" descr="one (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타원 5"/>
          <p:cNvSpPr/>
          <p:nvPr/>
        </p:nvSpPr>
        <p:spPr>
          <a:xfrm>
            <a:off x="9194210" y="2766217"/>
            <a:ext cx="1293967" cy="1190448"/>
          </a:xfrm>
          <a:prstGeom prst="ellipse">
            <a:avLst/>
          </a:prstGeom>
          <a:solidFill>
            <a:srgbClr val="B4C7E7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8" name="타원 4"/>
          <p:cNvSpPr/>
          <p:nvPr/>
        </p:nvSpPr>
        <p:spPr>
          <a:xfrm>
            <a:off x="5705423" y="2833776"/>
            <a:ext cx="1293967" cy="1190451"/>
          </a:xfrm>
          <a:prstGeom prst="ellipse">
            <a:avLst/>
          </a:prstGeom>
          <a:solidFill>
            <a:srgbClr val="C5E0B4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9" name="타원 3"/>
          <p:cNvSpPr/>
          <p:nvPr/>
        </p:nvSpPr>
        <p:spPr>
          <a:xfrm>
            <a:off x="3147447" y="2833776"/>
            <a:ext cx="1293967" cy="1190451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0" name="제목 1"/>
          <p:cNvSpPr txBox="1">
            <a:spLocks noGrp="1"/>
          </p:cNvSpPr>
          <p:nvPr>
            <p:ph type="title"/>
          </p:nvPr>
        </p:nvSpPr>
        <p:spPr>
          <a:xfrm>
            <a:off x="365759" y="2766217"/>
            <a:ext cx="12849667" cy="132556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KMeans(n_clusters=4, init='random', max_iter=iterator)</a:t>
            </a:r>
          </a:p>
        </p:txBody>
      </p:sp>
      <p:sp>
        <p:nvSpPr>
          <p:cNvPr id="261" name="TextBox 6"/>
          <p:cNvSpPr txBox="1"/>
          <p:nvPr/>
        </p:nvSpPr>
        <p:spPr>
          <a:xfrm>
            <a:off x="3106283" y="4346914"/>
            <a:ext cx="3200404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t>군집수 설정 </a:t>
            </a:r>
          </a:p>
        </p:txBody>
      </p:sp>
      <p:sp>
        <p:nvSpPr>
          <p:cNvPr id="262" name="TextBox 7"/>
          <p:cNvSpPr txBox="1"/>
          <p:nvPr/>
        </p:nvSpPr>
        <p:spPr>
          <a:xfrm>
            <a:off x="5399185" y="4346916"/>
            <a:ext cx="320040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t>초기 중심점 설정</a:t>
            </a:r>
          </a:p>
        </p:txBody>
      </p:sp>
      <p:sp>
        <p:nvSpPr>
          <p:cNvPr id="263" name="TextBox 8"/>
          <p:cNvSpPr txBox="1"/>
          <p:nvPr/>
        </p:nvSpPr>
        <p:spPr>
          <a:xfrm>
            <a:off x="8240990" y="4208414"/>
            <a:ext cx="3200403" cy="68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>
                <a:solidFill>
                  <a:srgbClr val="0070C0"/>
                </a:solidFill>
              </a:defRPr>
            </a:pPr>
            <a:r>
              <a:t>중심점 이동 반복 횟수</a:t>
            </a:r>
            <a:endParaRPr>
              <a:latin typeface="+mn-lt"/>
              <a:ea typeface="+mn-ea"/>
              <a:cs typeface="+mn-cs"/>
              <a:sym typeface="Calibri"/>
            </a:endParaRPr>
          </a:p>
          <a:p>
            <a:pPr algn="ctr">
              <a:defRPr>
                <a:solidFill>
                  <a:srgbClr val="0070C0"/>
                </a:solidFill>
              </a:defRPr>
            </a:pPr>
            <a:r>
              <a:t>이동되는 점이 없으면 중단</a:t>
            </a:r>
          </a:p>
        </p:txBody>
      </p:sp>
      <p:pic>
        <p:nvPicPr>
          <p:cNvPr id="264" name="Group 16.png" descr="Group 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6"/>
            <a:ext cx="12192001" cy="635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869" y="2221412"/>
            <a:ext cx="5995809" cy="3747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6" y="2044051"/>
            <a:ext cx="2438401" cy="4102102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오른쪽 화살표[R] 7"/>
          <p:cNvSpPr/>
          <p:nvPr/>
        </p:nvSpPr>
        <p:spPr>
          <a:xfrm>
            <a:off x="3330564" y="3521011"/>
            <a:ext cx="2305308" cy="6330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9" name="TextBox 8"/>
          <p:cNvSpPr txBox="1"/>
          <p:nvPr/>
        </p:nvSpPr>
        <p:spPr>
          <a:xfrm>
            <a:off x="8051909" y="1899598"/>
            <a:ext cx="2023276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데이터 응집도 측정</a:t>
            </a:r>
          </a:p>
        </p:txBody>
      </p:sp>
      <p:sp>
        <p:nvSpPr>
          <p:cNvPr id="270" name="TextBox 9"/>
          <p:cNvSpPr/>
          <p:nvPr/>
        </p:nvSpPr>
        <p:spPr>
          <a:xfrm>
            <a:off x="8127647" y="4463548"/>
            <a:ext cx="604914" cy="1111350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1" name="TextBox 10"/>
          <p:cNvSpPr txBox="1"/>
          <p:nvPr/>
        </p:nvSpPr>
        <p:spPr>
          <a:xfrm>
            <a:off x="8366721" y="4089448"/>
            <a:ext cx="331294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K=4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부터 완만해지는 기울기</a:t>
            </a:r>
          </a:p>
        </p:txBody>
      </p:sp>
      <p:pic>
        <p:nvPicPr>
          <p:cNvPr id="272" name="Group 24.png" descr="Group 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28"/>
            <a:ext cx="12192001" cy="635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Box 4"/>
          <p:cNvSpPr txBox="1"/>
          <p:nvPr/>
        </p:nvSpPr>
        <p:spPr>
          <a:xfrm>
            <a:off x="2526351" y="1908495"/>
            <a:ext cx="2595492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Random</a:t>
            </a:r>
          </a:p>
        </p:txBody>
      </p:sp>
      <p:sp>
        <p:nvSpPr>
          <p:cNvPr id="275" name="TextBox 6"/>
          <p:cNvSpPr txBox="1"/>
          <p:nvPr/>
        </p:nvSpPr>
        <p:spPr>
          <a:xfrm>
            <a:off x="8249556" y="1908495"/>
            <a:ext cx="2595492" cy="39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K-Means++</a:t>
            </a:r>
          </a:p>
        </p:txBody>
      </p:sp>
      <p:pic>
        <p:nvPicPr>
          <p:cNvPr id="276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95" y="2605907"/>
            <a:ext cx="5054602" cy="3505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02" y="2605907"/>
            <a:ext cx="5118103" cy="351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도넛[D] 12"/>
          <p:cNvSpPr/>
          <p:nvPr/>
        </p:nvSpPr>
        <p:spPr>
          <a:xfrm>
            <a:off x="2114869" y="3025593"/>
            <a:ext cx="2475917" cy="2489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99"/>
                  <a:pt x="7818" y="16231"/>
                  <a:pt x="10800" y="16231"/>
                </a:cubicBezTo>
                <a:cubicBezTo>
                  <a:pt x="13782" y="16231"/>
                  <a:pt x="16200" y="13799"/>
                  <a:pt x="16200" y="10800"/>
                </a:cubicBezTo>
                <a:cubicBezTo>
                  <a:pt x="16200" y="7801"/>
                  <a:pt x="13782" y="5369"/>
                  <a:pt x="10800" y="5369"/>
                </a:cubicBezTo>
                <a:cubicBezTo>
                  <a:pt x="7818" y="5369"/>
                  <a:pt x="5400" y="7801"/>
                  <a:pt x="5400" y="10800"/>
                </a:cubicBezTo>
                <a:close/>
              </a:path>
            </a:pathLst>
          </a:custGeom>
          <a:solidFill>
            <a:srgbClr val="E2F0D9">
              <a:alpha val="50000"/>
            </a:srgbClr>
          </a:solidFill>
          <a:ln w="12700">
            <a:solidFill>
              <a:srgbClr val="E2F0D9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79" name="Group 25.png" descr="Group 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-2981"/>
            <a:ext cx="12192004" cy="63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모서리가 둥근 직사각형 8"/>
          <p:cNvSpPr/>
          <p:nvPr/>
        </p:nvSpPr>
        <p:spPr>
          <a:xfrm>
            <a:off x="1191984" y="1322612"/>
            <a:ext cx="4315103" cy="235131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ot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2" name="모서리가 둥근 직사각형 9"/>
          <p:cNvSpPr/>
          <p:nvPr/>
        </p:nvSpPr>
        <p:spPr>
          <a:xfrm>
            <a:off x="1191984" y="4275837"/>
            <a:ext cx="4315103" cy="2295645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ot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3" name="모서리가 둥근 직사각형 10"/>
          <p:cNvSpPr/>
          <p:nvPr/>
        </p:nvSpPr>
        <p:spPr>
          <a:xfrm>
            <a:off x="6684915" y="4334466"/>
            <a:ext cx="4315103" cy="2295645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ot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4" name="모서리가 둥근 직사각형 11"/>
          <p:cNvSpPr/>
          <p:nvPr/>
        </p:nvSpPr>
        <p:spPr>
          <a:xfrm>
            <a:off x="6684915" y="1322614"/>
            <a:ext cx="4315103" cy="2351317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ot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5" name="TextBox 12"/>
          <p:cNvSpPr txBox="1"/>
          <p:nvPr/>
        </p:nvSpPr>
        <p:spPr>
          <a:xfrm>
            <a:off x="2700202" y="1091778"/>
            <a:ext cx="1298667" cy="39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Cluster 1</a:t>
            </a:r>
          </a:p>
        </p:txBody>
      </p:sp>
      <p:sp>
        <p:nvSpPr>
          <p:cNvPr id="286" name="TextBox 13"/>
          <p:cNvSpPr txBox="1"/>
          <p:nvPr/>
        </p:nvSpPr>
        <p:spPr>
          <a:xfrm>
            <a:off x="8193134" y="1091778"/>
            <a:ext cx="1298667" cy="39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Cluster 2</a:t>
            </a:r>
          </a:p>
        </p:txBody>
      </p:sp>
      <p:sp>
        <p:nvSpPr>
          <p:cNvPr id="287" name="TextBox 14"/>
          <p:cNvSpPr txBox="1"/>
          <p:nvPr/>
        </p:nvSpPr>
        <p:spPr>
          <a:xfrm>
            <a:off x="2700201" y="4045005"/>
            <a:ext cx="1298667" cy="39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Cluster 3</a:t>
            </a:r>
          </a:p>
        </p:txBody>
      </p:sp>
      <p:sp>
        <p:nvSpPr>
          <p:cNvPr id="288" name="TextBox 15"/>
          <p:cNvSpPr txBox="1"/>
          <p:nvPr/>
        </p:nvSpPr>
        <p:spPr>
          <a:xfrm>
            <a:off x="8193134" y="4103632"/>
            <a:ext cx="1298667" cy="3924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Cluster 4</a:t>
            </a:r>
          </a:p>
        </p:txBody>
      </p:sp>
      <p:sp>
        <p:nvSpPr>
          <p:cNvPr id="289" name="TextBox 17"/>
          <p:cNvSpPr txBox="1"/>
          <p:nvPr/>
        </p:nvSpPr>
        <p:spPr>
          <a:xfrm>
            <a:off x="1543590" y="1795528"/>
            <a:ext cx="3611884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달지 않고 연한 맛을 선호하는 집단</a:t>
            </a:r>
          </a:p>
        </p:txBody>
      </p:sp>
      <p:sp>
        <p:nvSpPr>
          <p:cNvPr id="290" name="TextBox 18"/>
          <p:cNvSpPr txBox="1"/>
          <p:nvPr/>
        </p:nvSpPr>
        <p:spPr>
          <a:xfrm>
            <a:off x="6952339" y="1667878"/>
            <a:ext cx="3780251" cy="73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단맛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신맛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바디감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청량감이 골고루 느껴지는 것을 선호하는 집단</a:t>
            </a:r>
          </a:p>
        </p:txBody>
      </p:sp>
      <p:sp>
        <p:nvSpPr>
          <p:cNvPr id="291" name="TextBox 19"/>
          <p:cNvSpPr txBox="1"/>
          <p:nvPr/>
        </p:nvSpPr>
        <p:spPr>
          <a:xfrm>
            <a:off x="1431117" y="4739247"/>
            <a:ext cx="4421414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신 것 불호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낮은 청량감 선호하는 집단 </a:t>
            </a:r>
          </a:p>
        </p:txBody>
      </p:sp>
      <p:sp>
        <p:nvSpPr>
          <p:cNvPr id="292" name="TextBox 20"/>
          <p:cNvSpPr txBox="1"/>
          <p:nvPr/>
        </p:nvSpPr>
        <p:spPr>
          <a:xfrm>
            <a:off x="7121797" y="4739247"/>
            <a:ext cx="3832498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달면서 소프트함을 선호하는 집단</a:t>
            </a:r>
          </a:p>
        </p:txBody>
      </p:sp>
      <p:graphicFrame>
        <p:nvGraphicFramePr>
          <p:cNvPr id="293" name="표 23"/>
          <p:cNvGraphicFramePr/>
          <p:nvPr/>
        </p:nvGraphicFramePr>
        <p:xfrm>
          <a:off x="1555743" y="2392639"/>
          <a:ext cx="3572332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9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단맛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신맛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바디감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청량감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4" name="표 23"/>
          <p:cNvGraphicFramePr/>
          <p:nvPr/>
        </p:nvGraphicFramePr>
        <p:xfrm>
          <a:off x="7056294" y="2392639"/>
          <a:ext cx="3572332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9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단맛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신맛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바디감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청량감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5" name="표 23"/>
          <p:cNvGraphicFramePr/>
          <p:nvPr/>
        </p:nvGraphicFramePr>
        <p:xfrm>
          <a:off x="1563365" y="5289867"/>
          <a:ext cx="3572332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9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단맛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신맛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바디감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청량감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6" name="표 23"/>
          <p:cNvGraphicFramePr/>
          <p:nvPr/>
        </p:nvGraphicFramePr>
        <p:xfrm>
          <a:off x="7056294" y="5339412"/>
          <a:ext cx="3572332" cy="11125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93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단맛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신맛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바디감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/>
                      </a:pPr>
                      <a:r>
                        <a:rPr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청량감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97" name="Group 26 (1).png" descr="Group 26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4676"/>
            <a:ext cx="12192004" cy="635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6"/>
          <p:cNvSpPr/>
          <p:nvPr/>
        </p:nvSpPr>
        <p:spPr>
          <a:xfrm>
            <a:off x="-1" y="1"/>
            <a:ext cx="12191697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2" name="Rectangle 8"/>
          <p:cNvSpPr/>
          <p:nvPr/>
        </p:nvSpPr>
        <p:spPr>
          <a:xfrm>
            <a:off x="304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3" name="제목 1"/>
          <p:cNvSpPr txBox="1">
            <a:spLocks noGrp="1"/>
          </p:cNvSpPr>
          <p:nvPr>
            <p:ph type="title"/>
          </p:nvPr>
        </p:nvSpPr>
        <p:spPr>
          <a:xfrm>
            <a:off x="950407" y="1314007"/>
            <a:ext cx="10290880" cy="2387919"/>
          </a:xfrm>
          <a:prstGeom prst="rect">
            <a:avLst/>
          </a:prstGeom>
        </p:spPr>
        <p:txBody>
          <a:bodyPr anchor="b"/>
          <a:lstStyle/>
          <a:p>
            <a:pPr algn="ctr">
              <a:defRPr sz="52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전통주와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잘 어울리는 음식 분석</a:t>
            </a:r>
          </a:p>
        </p:txBody>
      </p:sp>
      <p:grpSp>
        <p:nvGrpSpPr>
          <p:cNvPr id="308" name="Group 10"/>
          <p:cNvGrpSpPr/>
          <p:nvPr/>
        </p:nvGrpSpPr>
        <p:grpSpPr>
          <a:xfrm>
            <a:off x="301" y="-4"/>
            <a:ext cx="5163055" cy="3152971"/>
            <a:chOff x="-1" y="-1"/>
            <a:chExt cx="5163053" cy="3152969"/>
          </a:xfrm>
        </p:grpSpPr>
        <p:sp>
          <p:nvSpPr>
            <p:cNvPr id="304" name="Freeform: Shape 11"/>
            <p:cNvSpPr/>
            <p:nvPr/>
          </p:nvSpPr>
          <p:spPr>
            <a:xfrm flipH="1">
              <a:off x="-1" y="-2"/>
              <a:ext cx="5163054" cy="315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0" y="0"/>
                  </a:moveTo>
                  <a:lnTo>
                    <a:pt x="149" y="0"/>
                  </a:lnTo>
                  <a:lnTo>
                    <a:pt x="183" y="1016"/>
                  </a:lnTo>
                  <a:cubicBezTo>
                    <a:pt x="204" y="1363"/>
                    <a:pt x="236" y="1708"/>
                    <a:pt x="280" y="2050"/>
                  </a:cubicBezTo>
                  <a:cubicBezTo>
                    <a:pt x="371" y="2732"/>
                    <a:pt x="503" y="3399"/>
                    <a:pt x="681" y="4038"/>
                  </a:cubicBezTo>
                  <a:cubicBezTo>
                    <a:pt x="723" y="4199"/>
                    <a:pt x="772" y="4356"/>
                    <a:pt x="819" y="4513"/>
                  </a:cubicBezTo>
                  <a:cubicBezTo>
                    <a:pt x="870" y="4669"/>
                    <a:pt x="918" y="4825"/>
                    <a:pt x="972" y="4978"/>
                  </a:cubicBezTo>
                  <a:cubicBezTo>
                    <a:pt x="1077" y="5285"/>
                    <a:pt x="1193" y="5584"/>
                    <a:pt x="1313" y="5878"/>
                  </a:cubicBezTo>
                  <a:cubicBezTo>
                    <a:pt x="1432" y="6174"/>
                    <a:pt x="1560" y="6461"/>
                    <a:pt x="1689" y="6748"/>
                  </a:cubicBezTo>
                  <a:cubicBezTo>
                    <a:pt x="1820" y="7033"/>
                    <a:pt x="1956" y="7314"/>
                    <a:pt x="2092" y="7594"/>
                  </a:cubicBezTo>
                  <a:cubicBezTo>
                    <a:pt x="2365" y="8154"/>
                    <a:pt x="2650" y="8704"/>
                    <a:pt x="2930" y="9266"/>
                  </a:cubicBezTo>
                  <a:cubicBezTo>
                    <a:pt x="3071" y="9546"/>
                    <a:pt x="3211" y="9828"/>
                    <a:pt x="3350" y="10113"/>
                  </a:cubicBezTo>
                  <a:cubicBezTo>
                    <a:pt x="3487" y="10396"/>
                    <a:pt x="3624" y="10697"/>
                    <a:pt x="3757" y="10972"/>
                  </a:cubicBezTo>
                  <a:cubicBezTo>
                    <a:pt x="3890" y="11253"/>
                    <a:pt x="4028" y="11526"/>
                    <a:pt x="4165" y="11801"/>
                  </a:cubicBezTo>
                  <a:cubicBezTo>
                    <a:pt x="4306" y="12071"/>
                    <a:pt x="4446" y="12341"/>
                    <a:pt x="4591" y="12602"/>
                  </a:cubicBezTo>
                  <a:cubicBezTo>
                    <a:pt x="4881" y="13126"/>
                    <a:pt x="5182" y="13632"/>
                    <a:pt x="5495" y="14111"/>
                  </a:cubicBezTo>
                  <a:cubicBezTo>
                    <a:pt x="6123" y="15069"/>
                    <a:pt x="6800" y="15924"/>
                    <a:pt x="7525" y="16632"/>
                  </a:cubicBezTo>
                  <a:cubicBezTo>
                    <a:pt x="7888" y="16984"/>
                    <a:pt x="8260" y="17307"/>
                    <a:pt x="8647" y="17580"/>
                  </a:cubicBezTo>
                  <a:cubicBezTo>
                    <a:pt x="9031" y="17860"/>
                    <a:pt x="9427" y="18096"/>
                    <a:pt x="9831" y="18296"/>
                  </a:cubicBezTo>
                  <a:cubicBezTo>
                    <a:pt x="10235" y="18496"/>
                    <a:pt x="10646" y="18659"/>
                    <a:pt x="11064" y="18790"/>
                  </a:cubicBezTo>
                  <a:cubicBezTo>
                    <a:pt x="11482" y="18919"/>
                    <a:pt x="11908" y="19008"/>
                    <a:pt x="12336" y="19067"/>
                  </a:cubicBezTo>
                  <a:cubicBezTo>
                    <a:pt x="12764" y="19127"/>
                    <a:pt x="13197" y="19153"/>
                    <a:pt x="13631" y="19154"/>
                  </a:cubicBezTo>
                  <a:cubicBezTo>
                    <a:pt x="13739" y="19154"/>
                    <a:pt x="13849" y="19157"/>
                    <a:pt x="13952" y="19150"/>
                  </a:cubicBezTo>
                  <a:lnTo>
                    <a:pt x="14110" y="19144"/>
                  </a:lnTo>
                  <a:lnTo>
                    <a:pt x="14267" y="19132"/>
                  </a:lnTo>
                  <a:cubicBezTo>
                    <a:pt x="14477" y="19117"/>
                    <a:pt x="14685" y="19085"/>
                    <a:pt x="14892" y="19047"/>
                  </a:cubicBezTo>
                  <a:cubicBezTo>
                    <a:pt x="15720" y="18890"/>
                    <a:pt x="16527" y="18546"/>
                    <a:pt x="17301" y="18040"/>
                  </a:cubicBezTo>
                  <a:cubicBezTo>
                    <a:pt x="17690" y="17790"/>
                    <a:pt x="18069" y="17492"/>
                    <a:pt x="18442" y="17167"/>
                  </a:cubicBezTo>
                  <a:cubicBezTo>
                    <a:pt x="18815" y="16843"/>
                    <a:pt x="19182" y="16484"/>
                    <a:pt x="19543" y="16104"/>
                  </a:cubicBezTo>
                  <a:cubicBezTo>
                    <a:pt x="19904" y="15723"/>
                    <a:pt x="20259" y="15318"/>
                    <a:pt x="20613" y="14901"/>
                  </a:cubicBezTo>
                  <a:cubicBezTo>
                    <a:pt x="20790" y="14692"/>
                    <a:pt x="20966" y="14478"/>
                    <a:pt x="21141" y="14264"/>
                  </a:cubicBezTo>
                  <a:lnTo>
                    <a:pt x="21600" y="13696"/>
                  </a:lnTo>
                  <a:lnTo>
                    <a:pt x="21600" y="16703"/>
                  </a:lnTo>
                  <a:lnTo>
                    <a:pt x="21559" y="16756"/>
                  </a:lnTo>
                  <a:cubicBezTo>
                    <a:pt x="21196" y="17210"/>
                    <a:pt x="20824" y="17656"/>
                    <a:pt x="20437" y="18081"/>
                  </a:cubicBezTo>
                  <a:cubicBezTo>
                    <a:pt x="20050" y="18506"/>
                    <a:pt x="19652" y="18918"/>
                    <a:pt x="19234" y="19293"/>
                  </a:cubicBezTo>
                  <a:cubicBezTo>
                    <a:pt x="18816" y="19668"/>
                    <a:pt x="18383" y="20016"/>
                    <a:pt x="17932" y="20316"/>
                  </a:cubicBezTo>
                  <a:cubicBezTo>
                    <a:pt x="17033" y="20923"/>
                    <a:pt x="16062" y="21329"/>
                    <a:pt x="15079" y="21499"/>
                  </a:cubicBezTo>
                  <a:cubicBezTo>
                    <a:pt x="14834" y="21539"/>
                    <a:pt x="14588" y="21572"/>
                    <a:pt x="14342" y="21585"/>
                  </a:cubicBezTo>
                  <a:lnTo>
                    <a:pt x="14157" y="21595"/>
                  </a:lnTo>
                  <a:lnTo>
                    <a:pt x="13973" y="21597"/>
                  </a:lnTo>
                  <a:cubicBezTo>
                    <a:pt x="13849" y="21600"/>
                    <a:pt x="13731" y="21594"/>
                    <a:pt x="13612" y="21590"/>
                  </a:cubicBezTo>
                  <a:cubicBezTo>
                    <a:pt x="13374" y="21585"/>
                    <a:pt x="13134" y="21563"/>
                    <a:pt x="12895" y="21544"/>
                  </a:cubicBezTo>
                  <a:cubicBezTo>
                    <a:pt x="12656" y="21513"/>
                    <a:pt x="12417" y="21485"/>
                    <a:pt x="12178" y="21438"/>
                  </a:cubicBezTo>
                  <a:cubicBezTo>
                    <a:pt x="11700" y="21349"/>
                    <a:pt x="11223" y="21228"/>
                    <a:pt x="10750" y="21059"/>
                  </a:cubicBezTo>
                  <a:cubicBezTo>
                    <a:pt x="10277" y="20890"/>
                    <a:pt x="9809" y="20672"/>
                    <a:pt x="9353" y="20406"/>
                  </a:cubicBezTo>
                  <a:cubicBezTo>
                    <a:pt x="8897" y="20139"/>
                    <a:pt x="8453" y="19821"/>
                    <a:pt x="8026" y="19459"/>
                  </a:cubicBezTo>
                  <a:cubicBezTo>
                    <a:pt x="7600" y="19093"/>
                    <a:pt x="7191" y="18683"/>
                    <a:pt x="6808" y="18227"/>
                  </a:cubicBezTo>
                  <a:cubicBezTo>
                    <a:pt x="6037" y="17321"/>
                    <a:pt x="5361" y="16259"/>
                    <a:pt x="4769" y="15123"/>
                  </a:cubicBezTo>
                  <a:cubicBezTo>
                    <a:pt x="4474" y="14552"/>
                    <a:pt x="4200" y="13963"/>
                    <a:pt x="3940" y="13363"/>
                  </a:cubicBezTo>
                  <a:cubicBezTo>
                    <a:pt x="3680" y="12763"/>
                    <a:pt x="3437" y="12150"/>
                    <a:pt x="3207" y="11528"/>
                  </a:cubicBezTo>
                  <a:cubicBezTo>
                    <a:pt x="3090" y="11213"/>
                    <a:pt x="2983" y="10919"/>
                    <a:pt x="2866" y="10617"/>
                  </a:cubicBezTo>
                  <a:cubicBezTo>
                    <a:pt x="2750" y="10318"/>
                    <a:pt x="2632" y="10019"/>
                    <a:pt x="2511" y="9722"/>
                  </a:cubicBezTo>
                  <a:lnTo>
                    <a:pt x="1770" y="7939"/>
                  </a:lnTo>
                  <a:cubicBezTo>
                    <a:pt x="1647" y="7639"/>
                    <a:pt x="1525" y="7338"/>
                    <a:pt x="1407" y="7032"/>
                  </a:cubicBezTo>
                  <a:cubicBezTo>
                    <a:pt x="1289" y="6727"/>
                    <a:pt x="1171" y="6421"/>
                    <a:pt x="1062" y="6105"/>
                  </a:cubicBezTo>
                  <a:cubicBezTo>
                    <a:pt x="843" y="5478"/>
                    <a:pt x="641" y="4832"/>
                    <a:pt x="481" y="4161"/>
                  </a:cubicBezTo>
                  <a:cubicBezTo>
                    <a:pt x="317" y="3493"/>
                    <a:pt x="196" y="2800"/>
                    <a:pt x="114" y="2097"/>
                  </a:cubicBezTo>
                  <a:cubicBezTo>
                    <a:pt x="75" y="1746"/>
                    <a:pt x="46" y="1392"/>
                    <a:pt x="27" y="103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05" name="Freeform: Shape 12"/>
            <p:cNvSpPr/>
            <p:nvPr/>
          </p:nvSpPr>
          <p:spPr>
            <a:xfrm flipH="1">
              <a:off x="-2" y="-2"/>
              <a:ext cx="5115106" cy="289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0"/>
                  </a:moveTo>
                  <a:lnTo>
                    <a:pt x="824" y="0"/>
                  </a:lnTo>
                  <a:lnTo>
                    <a:pt x="846" y="647"/>
                  </a:lnTo>
                  <a:cubicBezTo>
                    <a:pt x="869" y="984"/>
                    <a:pt x="903" y="1317"/>
                    <a:pt x="950" y="1644"/>
                  </a:cubicBezTo>
                  <a:cubicBezTo>
                    <a:pt x="1043" y="2300"/>
                    <a:pt x="1189" y="2926"/>
                    <a:pt x="1362" y="3530"/>
                  </a:cubicBezTo>
                  <a:cubicBezTo>
                    <a:pt x="1450" y="3831"/>
                    <a:pt x="1547" y="4126"/>
                    <a:pt x="1650" y="4418"/>
                  </a:cubicBezTo>
                  <a:cubicBezTo>
                    <a:pt x="1754" y="4708"/>
                    <a:pt x="1865" y="4994"/>
                    <a:pt x="1980" y="5277"/>
                  </a:cubicBezTo>
                  <a:cubicBezTo>
                    <a:pt x="2214" y="5841"/>
                    <a:pt x="2474" y="6388"/>
                    <a:pt x="2743" y="6938"/>
                  </a:cubicBezTo>
                  <a:cubicBezTo>
                    <a:pt x="3012" y="7488"/>
                    <a:pt x="3293" y="8039"/>
                    <a:pt x="3569" y="8611"/>
                  </a:cubicBezTo>
                  <a:cubicBezTo>
                    <a:pt x="3707" y="8896"/>
                    <a:pt x="3844" y="9188"/>
                    <a:pt x="3980" y="9485"/>
                  </a:cubicBezTo>
                  <a:lnTo>
                    <a:pt x="4177" y="9913"/>
                  </a:lnTo>
                  <a:cubicBezTo>
                    <a:pt x="4242" y="10050"/>
                    <a:pt x="4303" y="10190"/>
                    <a:pt x="4370" y="10324"/>
                  </a:cubicBezTo>
                  <a:cubicBezTo>
                    <a:pt x="4891" y="11410"/>
                    <a:pt x="5456" y="12409"/>
                    <a:pt x="6031" y="13357"/>
                  </a:cubicBezTo>
                  <a:cubicBezTo>
                    <a:pt x="6319" y="13828"/>
                    <a:pt x="6613" y="14284"/>
                    <a:pt x="6914" y="14721"/>
                  </a:cubicBezTo>
                  <a:cubicBezTo>
                    <a:pt x="7214" y="15158"/>
                    <a:pt x="7521" y="15581"/>
                    <a:pt x="7838" y="15979"/>
                  </a:cubicBezTo>
                  <a:cubicBezTo>
                    <a:pt x="8471" y="16776"/>
                    <a:pt x="9154" y="17489"/>
                    <a:pt x="9904" y="17969"/>
                  </a:cubicBezTo>
                  <a:cubicBezTo>
                    <a:pt x="10278" y="18209"/>
                    <a:pt x="10665" y="18393"/>
                    <a:pt x="11059" y="18531"/>
                  </a:cubicBezTo>
                  <a:cubicBezTo>
                    <a:pt x="11158" y="18564"/>
                    <a:pt x="11256" y="18602"/>
                    <a:pt x="11356" y="18630"/>
                  </a:cubicBezTo>
                  <a:lnTo>
                    <a:pt x="11654" y="18713"/>
                  </a:lnTo>
                  <a:cubicBezTo>
                    <a:pt x="11855" y="18758"/>
                    <a:pt x="12055" y="18805"/>
                    <a:pt x="12257" y="18832"/>
                  </a:cubicBezTo>
                  <a:cubicBezTo>
                    <a:pt x="12358" y="18848"/>
                    <a:pt x="12459" y="18863"/>
                    <a:pt x="12560" y="18871"/>
                  </a:cubicBezTo>
                  <a:cubicBezTo>
                    <a:pt x="12662" y="18879"/>
                    <a:pt x="12763" y="18893"/>
                    <a:pt x="12865" y="18898"/>
                  </a:cubicBezTo>
                  <a:lnTo>
                    <a:pt x="13170" y="18910"/>
                  </a:lnTo>
                  <a:cubicBezTo>
                    <a:pt x="13271" y="18914"/>
                    <a:pt x="13374" y="18908"/>
                    <a:pt x="13476" y="18907"/>
                  </a:cubicBezTo>
                  <a:lnTo>
                    <a:pt x="13629" y="18905"/>
                  </a:lnTo>
                  <a:cubicBezTo>
                    <a:pt x="13678" y="18902"/>
                    <a:pt x="13727" y="18897"/>
                    <a:pt x="13776" y="18894"/>
                  </a:cubicBezTo>
                  <a:cubicBezTo>
                    <a:pt x="13825" y="18889"/>
                    <a:pt x="13875" y="18887"/>
                    <a:pt x="13923" y="18881"/>
                  </a:cubicBezTo>
                  <a:lnTo>
                    <a:pt x="14070" y="18861"/>
                  </a:lnTo>
                  <a:cubicBezTo>
                    <a:pt x="14265" y="18835"/>
                    <a:pt x="14459" y="18791"/>
                    <a:pt x="14651" y="18741"/>
                  </a:cubicBezTo>
                  <a:cubicBezTo>
                    <a:pt x="15421" y="18528"/>
                    <a:pt x="16161" y="18111"/>
                    <a:pt x="16865" y="17526"/>
                  </a:cubicBezTo>
                  <a:cubicBezTo>
                    <a:pt x="17573" y="16948"/>
                    <a:pt x="18246" y="16207"/>
                    <a:pt x="18911" y="15396"/>
                  </a:cubicBezTo>
                  <a:cubicBezTo>
                    <a:pt x="19077" y="15194"/>
                    <a:pt x="19242" y="14982"/>
                    <a:pt x="19407" y="14770"/>
                  </a:cubicBezTo>
                  <a:cubicBezTo>
                    <a:pt x="19573" y="14558"/>
                    <a:pt x="19738" y="14342"/>
                    <a:pt x="19903" y="14123"/>
                  </a:cubicBezTo>
                  <a:lnTo>
                    <a:pt x="20907" y="12780"/>
                  </a:lnTo>
                  <a:lnTo>
                    <a:pt x="21600" y="11891"/>
                  </a:lnTo>
                  <a:lnTo>
                    <a:pt x="21600" y="16358"/>
                  </a:lnTo>
                  <a:lnTo>
                    <a:pt x="21163" y="16899"/>
                  </a:lnTo>
                  <a:cubicBezTo>
                    <a:pt x="20985" y="17116"/>
                    <a:pt x="20804" y="17333"/>
                    <a:pt x="20620" y="17547"/>
                  </a:cubicBezTo>
                  <a:cubicBezTo>
                    <a:pt x="20436" y="17759"/>
                    <a:pt x="20250" y="17970"/>
                    <a:pt x="20060" y="18176"/>
                  </a:cubicBezTo>
                  <a:cubicBezTo>
                    <a:pt x="19681" y="18590"/>
                    <a:pt x="19291" y="18991"/>
                    <a:pt x="18884" y="19358"/>
                  </a:cubicBezTo>
                  <a:cubicBezTo>
                    <a:pt x="18477" y="19726"/>
                    <a:pt x="18057" y="20068"/>
                    <a:pt x="17619" y="20362"/>
                  </a:cubicBezTo>
                  <a:cubicBezTo>
                    <a:pt x="16747" y="20958"/>
                    <a:pt x="15811" y="21360"/>
                    <a:pt x="14866" y="21518"/>
                  </a:cubicBezTo>
                  <a:cubicBezTo>
                    <a:pt x="14630" y="21556"/>
                    <a:pt x="14393" y="21584"/>
                    <a:pt x="14157" y="21592"/>
                  </a:cubicBezTo>
                  <a:lnTo>
                    <a:pt x="13980" y="21599"/>
                  </a:lnTo>
                  <a:cubicBezTo>
                    <a:pt x="13921" y="21600"/>
                    <a:pt x="13862" y="21597"/>
                    <a:pt x="13803" y="21597"/>
                  </a:cubicBezTo>
                  <a:lnTo>
                    <a:pt x="13627" y="21594"/>
                  </a:lnTo>
                  <a:lnTo>
                    <a:pt x="13456" y="21583"/>
                  </a:lnTo>
                  <a:cubicBezTo>
                    <a:pt x="13000" y="21559"/>
                    <a:pt x="12543" y="21498"/>
                    <a:pt x="12089" y="21401"/>
                  </a:cubicBezTo>
                  <a:cubicBezTo>
                    <a:pt x="11633" y="21309"/>
                    <a:pt x="11179" y="21176"/>
                    <a:pt x="10730" y="21000"/>
                  </a:cubicBezTo>
                  <a:cubicBezTo>
                    <a:pt x="10281" y="20822"/>
                    <a:pt x="9836" y="20611"/>
                    <a:pt x="9395" y="20371"/>
                  </a:cubicBezTo>
                  <a:cubicBezTo>
                    <a:pt x="8515" y="19887"/>
                    <a:pt x="7645" y="19285"/>
                    <a:pt x="6840" y="18482"/>
                  </a:cubicBezTo>
                  <a:cubicBezTo>
                    <a:pt x="6034" y="17680"/>
                    <a:pt x="5315" y="16664"/>
                    <a:pt x="4687" y="15539"/>
                  </a:cubicBezTo>
                  <a:cubicBezTo>
                    <a:pt x="4371" y="14978"/>
                    <a:pt x="4084" y="14380"/>
                    <a:pt x="3814" y="13769"/>
                  </a:cubicBezTo>
                  <a:cubicBezTo>
                    <a:pt x="3545" y="13154"/>
                    <a:pt x="3290" y="12531"/>
                    <a:pt x="3051" y="11894"/>
                  </a:cubicBezTo>
                  <a:cubicBezTo>
                    <a:pt x="2990" y="11736"/>
                    <a:pt x="2932" y="11576"/>
                    <a:pt x="2873" y="11416"/>
                  </a:cubicBezTo>
                  <a:lnTo>
                    <a:pt x="2703" y="10953"/>
                  </a:lnTo>
                  <a:cubicBezTo>
                    <a:pt x="2594" y="10654"/>
                    <a:pt x="2481" y="10357"/>
                    <a:pt x="2367" y="10055"/>
                  </a:cubicBezTo>
                  <a:lnTo>
                    <a:pt x="1671" y="8221"/>
                  </a:lnTo>
                  <a:cubicBezTo>
                    <a:pt x="1438" y="7596"/>
                    <a:pt x="1208" y="6952"/>
                    <a:pt x="992" y="6281"/>
                  </a:cubicBezTo>
                  <a:cubicBezTo>
                    <a:pt x="885" y="5946"/>
                    <a:pt x="781" y="5604"/>
                    <a:pt x="686" y="5253"/>
                  </a:cubicBezTo>
                  <a:cubicBezTo>
                    <a:pt x="592" y="4902"/>
                    <a:pt x="504" y="4544"/>
                    <a:pt x="426" y="4178"/>
                  </a:cubicBezTo>
                  <a:cubicBezTo>
                    <a:pt x="350" y="3811"/>
                    <a:pt x="282" y="3439"/>
                    <a:pt x="227" y="3062"/>
                  </a:cubicBezTo>
                  <a:cubicBezTo>
                    <a:pt x="201" y="2873"/>
                    <a:pt x="174" y="2683"/>
                    <a:pt x="152" y="2493"/>
                  </a:cubicBezTo>
                  <a:lnTo>
                    <a:pt x="120" y="2207"/>
                  </a:lnTo>
                  <a:lnTo>
                    <a:pt x="93" y="1921"/>
                  </a:lnTo>
                  <a:cubicBezTo>
                    <a:pt x="57" y="1539"/>
                    <a:pt x="32" y="1156"/>
                    <a:pt x="16" y="774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06" name="Freeform: Shape 13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515" y="0"/>
                  </a:lnTo>
                  <a:lnTo>
                    <a:pt x="2535" y="630"/>
                  </a:lnTo>
                  <a:cubicBezTo>
                    <a:pt x="2664" y="2657"/>
                    <a:pt x="3248" y="4106"/>
                    <a:pt x="4320" y="6604"/>
                  </a:cubicBezTo>
                  <a:cubicBezTo>
                    <a:pt x="4615" y="7293"/>
                    <a:pt x="4921" y="8006"/>
                    <a:pt x="5233" y="8789"/>
                  </a:cubicBezTo>
                  <a:cubicBezTo>
                    <a:pt x="7621" y="14775"/>
                    <a:pt x="10185" y="17329"/>
                    <a:pt x="13804" y="17329"/>
                  </a:cubicBezTo>
                  <a:cubicBezTo>
                    <a:pt x="16180" y="17329"/>
                    <a:pt x="17923" y="15248"/>
                    <a:pt x="20311" y="12075"/>
                  </a:cubicBezTo>
                  <a:cubicBezTo>
                    <a:pt x="20577" y="11721"/>
                    <a:pt x="20844" y="11370"/>
                    <a:pt x="21102" y="11032"/>
                  </a:cubicBezTo>
                  <a:lnTo>
                    <a:pt x="21600" y="10374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07" name="Freeform: Shape 14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17" y="0"/>
                  </a:lnTo>
                  <a:lnTo>
                    <a:pt x="3034" y="537"/>
                  </a:lnTo>
                  <a:cubicBezTo>
                    <a:pt x="3151" y="2356"/>
                    <a:pt x="3684" y="3673"/>
                    <a:pt x="4725" y="6101"/>
                  </a:cubicBezTo>
                  <a:cubicBezTo>
                    <a:pt x="5023" y="6796"/>
                    <a:pt x="5331" y="7514"/>
                    <a:pt x="5649" y="8310"/>
                  </a:cubicBezTo>
                  <a:cubicBezTo>
                    <a:pt x="6772" y="11124"/>
                    <a:pt x="7924" y="13125"/>
                    <a:pt x="9172" y="14426"/>
                  </a:cubicBezTo>
                  <a:cubicBezTo>
                    <a:pt x="10495" y="15805"/>
                    <a:pt x="12010" y="16474"/>
                    <a:pt x="13804" y="16474"/>
                  </a:cubicBezTo>
                  <a:cubicBezTo>
                    <a:pt x="14822" y="16474"/>
                    <a:pt x="15768" y="16060"/>
                    <a:pt x="16783" y="15170"/>
                  </a:cubicBezTo>
                  <a:cubicBezTo>
                    <a:pt x="17825" y="14256"/>
                    <a:pt x="18857" y="12923"/>
                    <a:pt x="20001" y="11403"/>
                  </a:cubicBezTo>
                  <a:cubicBezTo>
                    <a:pt x="20269" y="11046"/>
                    <a:pt x="20536" y="10695"/>
                    <a:pt x="20795" y="10356"/>
                  </a:cubicBezTo>
                  <a:lnTo>
                    <a:pt x="21600" y="9291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313" name="Group 16"/>
          <p:cNvGrpSpPr/>
          <p:nvPr/>
        </p:nvGrpSpPr>
        <p:grpSpPr>
          <a:xfrm>
            <a:off x="9475191" y="3715596"/>
            <a:ext cx="2716811" cy="3142404"/>
            <a:chOff x="-1" y="0"/>
            <a:chExt cx="2716809" cy="3142403"/>
          </a:xfrm>
        </p:grpSpPr>
        <p:sp>
          <p:nvSpPr>
            <p:cNvPr id="309" name="Freeform: Shape 17"/>
            <p:cNvSpPr/>
            <p:nvPr/>
          </p:nvSpPr>
          <p:spPr>
            <a:xfrm rot="5400000" flipH="1">
              <a:off x="-215394" y="215391"/>
              <a:ext cx="3142403" cy="271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0" y="0"/>
                  </a:moveTo>
                  <a:lnTo>
                    <a:pt x="21600" y="0"/>
                  </a:lnTo>
                  <a:lnTo>
                    <a:pt x="21577" y="123"/>
                  </a:lnTo>
                  <a:cubicBezTo>
                    <a:pt x="21315" y="1325"/>
                    <a:pt x="20978" y="2511"/>
                    <a:pt x="20569" y="3669"/>
                  </a:cubicBezTo>
                  <a:cubicBezTo>
                    <a:pt x="20296" y="4441"/>
                    <a:pt x="20000" y="5206"/>
                    <a:pt x="19666" y="5953"/>
                  </a:cubicBezTo>
                  <a:cubicBezTo>
                    <a:pt x="19337" y="6702"/>
                    <a:pt x="18974" y="7436"/>
                    <a:pt x="18584" y="8152"/>
                  </a:cubicBezTo>
                  <a:cubicBezTo>
                    <a:pt x="17801" y="9585"/>
                    <a:pt x="16908" y="10954"/>
                    <a:pt x="15908" y="12232"/>
                  </a:cubicBezTo>
                  <a:cubicBezTo>
                    <a:pt x="15406" y="12868"/>
                    <a:pt x="14882" y="13486"/>
                    <a:pt x="14328" y="14072"/>
                  </a:cubicBezTo>
                  <a:cubicBezTo>
                    <a:pt x="14190" y="14220"/>
                    <a:pt x="14052" y="14366"/>
                    <a:pt x="13909" y="14509"/>
                  </a:cubicBezTo>
                  <a:cubicBezTo>
                    <a:pt x="13768" y="14652"/>
                    <a:pt x="13629" y="14799"/>
                    <a:pt x="13483" y="14937"/>
                  </a:cubicBezTo>
                  <a:cubicBezTo>
                    <a:pt x="13195" y="15217"/>
                    <a:pt x="12899" y="15489"/>
                    <a:pt x="12601" y="15758"/>
                  </a:cubicBezTo>
                  <a:cubicBezTo>
                    <a:pt x="11403" y="16828"/>
                    <a:pt x="10110" y="17775"/>
                    <a:pt x="8747" y="18588"/>
                  </a:cubicBezTo>
                  <a:cubicBezTo>
                    <a:pt x="6703" y="19808"/>
                    <a:pt x="4488" y="20711"/>
                    <a:pt x="2197" y="21230"/>
                  </a:cubicBezTo>
                  <a:lnTo>
                    <a:pt x="0" y="21600"/>
                  </a:lnTo>
                  <a:lnTo>
                    <a:pt x="0" y="19310"/>
                  </a:lnTo>
                  <a:lnTo>
                    <a:pt x="1732" y="18939"/>
                  </a:lnTo>
                  <a:cubicBezTo>
                    <a:pt x="2424" y="18754"/>
                    <a:pt x="3110" y="18543"/>
                    <a:pt x="3787" y="18298"/>
                  </a:cubicBezTo>
                  <a:cubicBezTo>
                    <a:pt x="4465" y="18055"/>
                    <a:pt x="5134" y="17782"/>
                    <a:pt x="5794" y="17481"/>
                  </a:cubicBezTo>
                  <a:cubicBezTo>
                    <a:pt x="6452" y="17179"/>
                    <a:pt x="7102" y="16849"/>
                    <a:pt x="7740" y="16494"/>
                  </a:cubicBezTo>
                  <a:cubicBezTo>
                    <a:pt x="9017" y="15783"/>
                    <a:pt x="10251" y="14973"/>
                    <a:pt x="11431" y="14068"/>
                  </a:cubicBezTo>
                  <a:cubicBezTo>
                    <a:pt x="11725" y="13840"/>
                    <a:pt x="12018" y="13610"/>
                    <a:pt x="12304" y="13369"/>
                  </a:cubicBezTo>
                  <a:cubicBezTo>
                    <a:pt x="12449" y="13251"/>
                    <a:pt x="12590" y="13129"/>
                    <a:pt x="12733" y="13008"/>
                  </a:cubicBezTo>
                  <a:cubicBezTo>
                    <a:pt x="12876" y="12888"/>
                    <a:pt x="13017" y="12764"/>
                    <a:pt x="13156" y="12638"/>
                  </a:cubicBezTo>
                  <a:cubicBezTo>
                    <a:pt x="13716" y="12136"/>
                    <a:pt x="14263" y="11616"/>
                    <a:pt x="14790" y="11069"/>
                  </a:cubicBezTo>
                  <a:cubicBezTo>
                    <a:pt x="15846" y="9978"/>
                    <a:pt x="16825" y="8788"/>
                    <a:pt x="17705" y="7508"/>
                  </a:cubicBezTo>
                  <a:cubicBezTo>
                    <a:pt x="18145" y="6868"/>
                    <a:pt x="18561" y="6206"/>
                    <a:pt x="18948" y="5522"/>
                  </a:cubicBezTo>
                  <a:cubicBezTo>
                    <a:pt x="19329" y="4835"/>
                    <a:pt x="19689" y="4131"/>
                    <a:pt x="20007" y="3403"/>
                  </a:cubicBezTo>
                  <a:cubicBezTo>
                    <a:pt x="20089" y="3222"/>
                    <a:pt x="20166" y="3038"/>
                    <a:pt x="20241" y="2855"/>
                  </a:cubicBezTo>
                  <a:lnTo>
                    <a:pt x="20355" y="2578"/>
                  </a:lnTo>
                  <a:lnTo>
                    <a:pt x="20464" y="2299"/>
                  </a:lnTo>
                  <a:cubicBezTo>
                    <a:pt x="20534" y="2113"/>
                    <a:pt x="20606" y="1927"/>
                    <a:pt x="20670" y="1737"/>
                  </a:cubicBezTo>
                  <a:cubicBezTo>
                    <a:pt x="20735" y="1547"/>
                    <a:pt x="20806" y="1360"/>
                    <a:pt x="20864" y="116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10" name="Freeform: Shape 18"/>
            <p:cNvSpPr/>
            <p:nvPr/>
          </p:nvSpPr>
          <p:spPr>
            <a:xfrm rot="5400000" flipH="1">
              <a:off x="-57660" y="367935"/>
              <a:ext cx="3115058" cy="2433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5" y="0"/>
                  </a:moveTo>
                  <a:lnTo>
                    <a:pt x="21600" y="0"/>
                  </a:lnTo>
                  <a:lnTo>
                    <a:pt x="21100" y="1976"/>
                  </a:lnTo>
                  <a:cubicBezTo>
                    <a:pt x="18092" y="11885"/>
                    <a:pt x="9788" y="19495"/>
                    <a:pt x="806" y="21467"/>
                  </a:cubicBezTo>
                  <a:lnTo>
                    <a:pt x="0" y="21600"/>
                  </a:lnTo>
                  <a:lnTo>
                    <a:pt x="0" y="15577"/>
                  </a:lnTo>
                  <a:lnTo>
                    <a:pt x="151" y="15551"/>
                  </a:lnTo>
                  <a:cubicBezTo>
                    <a:pt x="1453" y="15248"/>
                    <a:pt x="2756" y="14797"/>
                    <a:pt x="4022" y="14207"/>
                  </a:cubicBezTo>
                  <a:cubicBezTo>
                    <a:pt x="6528" y="13041"/>
                    <a:pt x="8914" y="11326"/>
                    <a:pt x="10922" y="9246"/>
                  </a:cubicBezTo>
                  <a:cubicBezTo>
                    <a:pt x="12926" y="7170"/>
                    <a:pt x="14566" y="4713"/>
                    <a:pt x="15664" y="2143"/>
                  </a:cubicBezTo>
                  <a:cubicBezTo>
                    <a:pt x="15875" y="1648"/>
                    <a:pt x="16067" y="1149"/>
                    <a:pt x="16240" y="6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11" name="Freeform: Shape 19"/>
            <p:cNvSpPr/>
            <p:nvPr/>
          </p:nvSpPr>
          <p:spPr>
            <a:xfrm rot="5400000" flipH="1">
              <a:off x="-83363" y="347421"/>
              <a:ext cx="3125087" cy="246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25" y="0"/>
                  </a:moveTo>
                  <a:lnTo>
                    <a:pt x="21600" y="0"/>
                  </a:lnTo>
                  <a:lnTo>
                    <a:pt x="21193" y="1838"/>
                  </a:lnTo>
                  <a:cubicBezTo>
                    <a:pt x="20965" y="2673"/>
                    <a:pt x="20698" y="3494"/>
                    <a:pt x="20391" y="4293"/>
                  </a:cubicBezTo>
                  <a:cubicBezTo>
                    <a:pt x="19159" y="7489"/>
                    <a:pt x="17374" y="10350"/>
                    <a:pt x="15271" y="12785"/>
                  </a:cubicBezTo>
                  <a:cubicBezTo>
                    <a:pt x="14217" y="14003"/>
                    <a:pt x="13079" y="15114"/>
                    <a:pt x="11876" y="16112"/>
                  </a:cubicBezTo>
                  <a:cubicBezTo>
                    <a:pt x="10672" y="17109"/>
                    <a:pt x="9404" y="17997"/>
                    <a:pt x="8081" y="18753"/>
                  </a:cubicBezTo>
                  <a:cubicBezTo>
                    <a:pt x="6094" y="19879"/>
                    <a:pt x="3993" y="20719"/>
                    <a:pt x="1834" y="21245"/>
                  </a:cubicBezTo>
                  <a:lnTo>
                    <a:pt x="0" y="21600"/>
                  </a:lnTo>
                  <a:lnTo>
                    <a:pt x="0" y="18966"/>
                  </a:lnTo>
                  <a:lnTo>
                    <a:pt x="1392" y="18686"/>
                  </a:lnTo>
                  <a:cubicBezTo>
                    <a:pt x="2052" y="18520"/>
                    <a:pt x="2707" y="18321"/>
                    <a:pt x="3355" y="18091"/>
                  </a:cubicBezTo>
                  <a:cubicBezTo>
                    <a:pt x="4651" y="17635"/>
                    <a:pt x="5915" y="17043"/>
                    <a:pt x="7140" y="16358"/>
                  </a:cubicBezTo>
                  <a:cubicBezTo>
                    <a:pt x="9597" y="15002"/>
                    <a:pt x="11891" y="13204"/>
                    <a:pt x="13903" y="11032"/>
                  </a:cubicBezTo>
                  <a:cubicBezTo>
                    <a:pt x="14906" y="9943"/>
                    <a:pt x="15835" y="8754"/>
                    <a:pt x="16668" y="7478"/>
                  </a:cubicBezTo>
                  <a:cubicBezTo>
                    <a:pt x="17502" y="6203"/>
                    <a:pt x="18238" y="4836"/>
                    <a:pt x="18854" y="3396"/>
                  </a:cubicBezTo>
                  <a:cubicBezTo>
                    <a:pt x="19162" y="2676"/>
                    <a:pt x="19444" y="1940"/>
                    <a:pt x="19693" y="118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12" name="Freeform: Shape 20"/>
            <p:cNvSpPr/>
            <p:nvPr/>
          </p:nvSpPr>
          <p:spPr>
            <a:xfrm rot="5400000" flipH="1">
              <a:off x="-58984" y="371041"/>
              <a:ext cx="3112614" cy="242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02" y="0"/>
                  </a:moveTo>
                  <a:lnTo>
                    <a:pt x="21600" y="0"/>
                  </a:lnTo>
                  <a:lnTo>
                    <a:pt x="21111" y="1934"/>
                  </a:lnTo>
                  <a:cubicBezTo>
                    <a:pt x="18101" y="11865"/>
                    <a:pt x="9790" y="19491"/>
                    <a:pt x="802" y="21467"/>
                  </a:cubicBezTo>
                  <a:lnTo>
                    <a:pt x="0" y="21600"/>
                  </a:lnTo>
                  <a:lnTo>
                    <a:pt x="0" y="16575"/>
                  </a:lnTo>
                  <a:lnTo>
                    <a:pt x="296" y="16523"/>
                  </a:lnTo>
                  <a:cubicBezTo>
                    <a:pt x="1639" y="16211"/>
                    <a:pt x="2982" y="15742"/>
                    <a:pt x="4314" y="15120"/>
                  </a:cubicBezTo>
                  <a:cubicBezTo>
                    <a:pt x="6909" y="13912"/>
                    <a:pt x="9379" y="12133"/>
                    <a:pt x="11459" y="9976"/>
                  </a:cubicBezTo>
                  <a:cubicBezTo>
                    <a:pt x="13575" y="7781"/>
                    <a:pt x="15238" y="5285"/>
                    <a:pt x="16401" y="2557"/>
                  </a:cubicBezTo>
                  <a:cubicBezTo>
                    <a:pt x="16624" y="2034"/>
                    <a:pt x="16826" y="1507"/>
                    <a:pt x="17008" y="97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" name="Rectangle 9"/>
          <p:cNvSpPr/>
          <p:nvPr/>
        </p:nvSpPr>
        <p:spPr>
          <a:xfrm>
            <a:off x="558207" y="-1"/>
            <a:ext cx="11167451" cy="1272496"/>
          </a:xfrm>
          <a:prstGeom prst="rect">
            <a:avLst/>
          </a:prstGeom>
          <a:solidFill>
            <a:srgbClr val="FFFFFF"/>
          </a:solidFill>
          <a:ln>
            <a:solidFill>
              <a:srgbClr val="E1E1E1"/>
            </a:solidFill>
            <a:miter/>
          </a:ln>
          <a:effectLst>
            <a:outerShdw blurRad="50800" dist="38100" dir="2700000" rotWithShape="0">
              <a:srgbClr val="D9D9D9">
                <a:alpha val="5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0" name="제목 1"/>
          <p:cNvSpPr txBox="1">
            <a:spLocks noGrp="1"/>
          </p:cNvSpPr>
          <p:nvPr>
            <p:ph type="title"/>
          </p:nvPr>
        </p:nvSpPr>
        <p:spPr>
          <a:xfrm>
            <a:off x="1011933" y="46457"/>
            <a:ext cx="10168134" cy="1179580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목차</a:t>
            </a:r>
          </a:p>
        </p:txBody>
      </p:sp>
      <p:sp>
        <p:nvSpPr>
          <p:cNvPr id="121" name="Rectangle 13"/>
          <p:cNvSpPr/>
          <p:nvPr/>
        </p:nvSpPr>
        <p:spPr>
          <a:xfrm>
            <a:off x="511914" y="284201"/>
            <a:ext cx="128019" cy="70409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2" name="내용 개체 틀 2"/>
          <p:cNvSpPr txBox="1">
            <a:spLocks noGrp="1"/>
          </p:cNvSpPr>
          <p:nvPr>
            <p:ph type="body" idx="1"/>
          </p:nvPr>
        </p:nvSpPr>
        <p:spPr>
          <a:xfrm>
            <a:off x="1011933" y="1485447"/>
            <a:ext cx="10168134" cy="5325905"/>
          </a:xfrm>
          <a:prstGeom prst="rect">
            <a:avLst/>
          </a:prstGeom>
        </p:spPr>
        <p:txBody>
          <a:bodyPr numCol="2" spcCol="1079999"/>
          <a:lstStyle/>
          <a:p>
            <a:pPr marL="571500" indent="-571500">
              <a:buFontTx/>
              <a:buAutoNum type="romanUcPeriod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주제 선정 배경 </a:t>
            </a:r>
            <a:br/>
            <a:endParaRPr/>
          </a:p>
          <a:p>
            <a:pPr marL="1600200" lvl="3" indent="-228600">
              <a:spcBef>
                <a:spcPts val="5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주제 및 기획</a:t>
            </a:r>
          </a:p>
          <a:p>
            <a:pPr marL="1600200" lvl="3" indent="-228600">
              <a:spcBef>
                <a:spcPts val="5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개발일정</a:t>
            </a:r>
          </a:p>
          <a:p>
            <a:pPr marL="1600200" lvl="3" indent="-228600">
              <a:spcBef>
                <a:spcPts val="5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역할 분담</a:t>
            </a:r>
          </a:p>
          <a:p>
            <a:pPr marL="571500" indent="-571500">
              <a:buFontTx/>
              <a:buAutoNum type="romanUcPeriod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데이터 수집</a:t>
            </a:r>
          </a:p>
          <a:p>
            <a:pPr marL="571500" indent="-571500">
              <a:buFontTx/>
              <a:buAutoNum type="romanUcPeriod"/>
              <a:defRPr sz="1800"/>
            </a:pPr>
            <a:endParaRPr/>
          </a:p>
          <a:p>
            <a:pPr marL="571500" indent="-571500">
              <a:buFontTx/>
              <a:buAutoNum type="romanUcPeriod" startAt="3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맞춤형 전통주 테스트 및 추천</a:t>
            </a:r>
            <a:br/>
            <a:endParaRPr/>
          </a:p>
          <a:p>
            <a:pPr marL="1600200" lvl="3" indent="-228600">
              <a:spcBef>
                <a:spcPts val="500"/>
              </a:spcBef>
              <a:defRPr sz="1800"/>
            </a:pPr>
            <a:r>
              <a:t>K-Means</a:t>
            </a:r>
          </a:p>
          <a:p>
            <a:pPr marL="1143000" lvl="2" indent="-228600">
              <a:spcBef>
                <a:spcPts val="500"/>
              </a:spcBef>
              <a:defRPr sz="1800"/>
            </a:pPr>
            <a:endParaRPr/>
          </a:p>
          <a:p>
            <a:pPr marL="571500" indent="-571500">
              <a:buFontTx/>
              <a:buAutoNum type="romanUcPeriod" startAt="3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전통주와 잘 어울리는 음식 분석</a:t>
            </a:r>
          </a:p>
          <a:p>
            <a:pPr marL="1600200" lvl="3" indent="-228600">
              <a:spcBef>
                <a:spcPts val="500"/>
              </a:spcBef>
              <a:defRPr sz="1800"/>
            </a:pPr>
            <a:r>
              <a:t>KoNLPy</a:t>
            </a:r>
          </a:p>
          <a:p>
            <a:pPr marL="1600200" lvl="3" indent="-228600">
              <a:spcBef>
                <a:spcPts val="500"/>
              </a:spcBef>
              <a:defRPr sz="1800"/>
            </a:pPr>
            <a:r>
              <a:t>TF-IDF</a:t>
            </a:r>
          </a:p>
          <a:p>
            <a:pPr marL="1600200" lvl="3" indent="-228600">
              <a:spcBef>
                <a:spcPts val="500"/>
              </a:spcBef>
              <a:defRPr sz="1800"/>
            </a:pPr>
            <a:r>
              <a:t>DBSCAN</a:t>
            </a:r>
            <a:br/>
            <a:endParaRPr/>
          </a:p>
          <a:p>
            <a:pPr marL="571500" indent="-571500">
              <a:buFontTx/>
              <a:buAutoNum type="romanUcPeriod" startAt="3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구현 페이지</a:t>
            </a:r>
          </a:p>
          <a:p>
            <a:pPr marL="571500" indent="-571500">
              <a:buFontTx/>
              <a:buAutoNum type="romanUcPeriod" startAt="3"/>
              <a:defRPr sz="1800"/>
            </a:pPr>
            <a:endParaRPr/>
          </a:p>
          <a:p>
            <a:pPr marL="571500" indent="-571500">
              <a:buFontTx/>
              <a:buAutoNum type="romanUcPeriod" startAt="6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시연영상</a:t>
            </a:r>
          </a:p>
          <a:p>
            <a:pPr marL="571500" indent="-571500">
              <a:buFontTx/>
              <a:buAutoNum type="romanUcPeriod" startAt="6"/>
              <a:defRPr sz="1800"/>
            </a:pPr>
            <a:endParaRPr/>
          </a:p>
          <a:p>
            <a:pPr marL="571500" indent="-571500">
              <a:buFontTx/>
              <a:buAutoNum type="romanUcPeriod" startAt="7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향후 계획</a:t>
            </a:r>
          </a:p>
          <a:p>
            <a:pPr marL="571500" indent="-571500">
              <a:buFontTx/>
              <a:buAutoNum type="romanUcPeriod" startAt="7"/>
              <a:defRPr sz="1800"/>
            </a:pPr>
            <a:endParaRPr/>
          </a:p>
          <a:p>
            <a:pPr marL="571500" indent="-571500">
              <a:buFontTx/>
              <a:buAutoNum type="romanUcPeriod" startAt="8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마무리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메뉴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</a:t>
            </a:r>
            <a:r>
              <a:t>분석</a:t>
            </a:r>
            <a:r>
              <a:rPr>
                <a:latin typeface="Calibri Light"/>
                <a:ea typeface="Calibri Light"/>
                <a:cs typeface="Calibri Light"/>
                <a:sym typeface="Calibri Light"/>
              </a:rPr>
              <a:t> Process</a:t>
            </a:r>
          </a:p>
        </p:txBody>
      </p:sp>
      <p:grpSp>
        <p:nvGrpSpPr>
          <p:cNvPr id="318" name="모서리가 둥근 직사각형 3"/>
          <p:cNvGrpSpPr/>
          <p:nvPr/>
        </p:nvGrpSpPr>
        <p:grpSpPr>
          <a:xfrm>
            <a:off x="4907281" y="2015195"/>
            <a:ext cx="1519315" cy="942540"/>
            <a:chOff x="0" y="0"/>
            <a:chExt cx="1519314" cy="942539"/>
          </a:xfrm>
        </p:grpSpPr>
        <p:sp>
          <p:nvSpPr>
            <p:cNvPr id="316" name="모서리가 둥근 직사각형"/>
            <p:cNvSpPr/>
            <p:nvPr/>
          </p:nvSpPr>
          <p:spPr>
            <a:xfrm>
              <a:off x="-1" y="0"/>
              <a:ext cx="1519316" cy="9425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17" name="KoNLPy"/>
            <p:cNvSpPr txBox="1"/>
            <p:nvPr/>
          </p:nvSpPr>
          <p:spPr>
            <a:xfrm>
              <a:off x="94906" y="304724"/>
              <a:ext cx="132950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KoNLPy</a:t>
              </a:r>
            </a:p>
          </p:txBody>
        </p:sp>
      </p:grpSp>
      <p:grpSp>
        <p:nvGrpSpPr>
          <p:cNvPr id="321" name="모서리가 둥근 직사각형 4"/>
          <p:cNvGrpSpPr/>
          <p:nvPr/>
        </p:nvGrpSpPr>
        <p:grpSpPr>
          <a:xfrm>
            <a:off x="1291883" y="2015195"/>
            <a:ext cx="1519316" cy="942540"/>
            <a:chOff x="0" y="0"/>
            <a:chExt cx="1519314" cy="942539"/>
          </a:xfrm>
        </p:grpSpPr>
        <p:sp>
          <p:nvSpPr>
            <p:cNvPr id="319" name="모서리가 둥근 직사각형"/>
            <p:cNvSpPr/>
            <p:nvPr/>
          </p:nvSpPr>
          <p:spPr>
            <a:xfrm>
              <a:off x="-1" y="0"/>
              <a:ext cx="1519316" cy="942540"/>
            </a:xfrm>
            <a:prstGeom prst="roundRect">
              <a:avLst>
                <a:gd name="adj" fmla="val 16667"/>
              </a:avLst>
            </a:prstGeom>
            <a:solidFill>
              <a:srgbClr val="E2F0D9"/>
            </a:soli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20" name="Data:  음식 메뉴"/>
            <p:cNvSpPr txBox="1"/>
            <p:nvPr/>
          </p:nvSpPr>
          <p:spPr>
            <a:xfrm>
              <a:off x="94906" y="131794"/>
              <a:ext cx="1329501" cy="6789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Data: </a:t>
              </a:r>
              <a:br/>
              <a:r>
                <a:rPr>
                  <a:latin typeface="+mj-lt"/>
                  <a:ea typeface="+mj-ea"/>
                  <a:cs typeface="+mj-cs"/>
                  <a:sym typeface="Helvetica"/>
                </a:rPr>
                <a:t>음식 메뉴</a:t>
              </a:r>
            </a:p>
          </p:txBody>
        </p:sp>
      </p:grpSp>
      <p:grpSp>
        <p:nvGrpSpPr>
          <p:cNvPr id="324" name="모서리가 둥근 직사각형 5"/>
          <p:cNvGrpSpPr/>
          <p:nvPr/>
        </p:nvGrpSpPr>
        <p:grpSpPr>
          <a:xfrm>
            <a:off x="8621151" y="2015195"/>
            <a:ext cx="1519315" cy="942540"/>
            <a:chOff x="0" y="0"/>
            <a:chExt cx="1519314" cy="942539"/>
          </a:xfrm>
        </p:grpSpPr>
        <p:sp>
          <p:nvSpPr>
            <p:cNvPr id="322" name="모서리가 둥근 직사각형"/>
            <p:cNvSpPr/>
            <p:nvPr/>
          </p:nvSpPr>
          <p:spPr>
            <a:xfrm>
              <a:off x="-1" y="0"/>
              <a:ext cx="1519316" cy="9425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23" name="TF-IDF"/>
            <p:cNvSpPr txBox="1"/>
            <p:nvPr/>
          </p:nvSpPr>
          <p:spPr>
            <a:xfrm>
              <a:off x="94906" y="304724"/>
              <a:ext cx="132950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TF-IDF</a:t>
              </a:r>
            </a:p>
          </p:txBody>
        </p:sp>
      </p:grpSp>
      <p:grpSp>
        <p:nvGrpSpPr>
          <p:cNvPr id="327" name="모서리가 둥근 직사각형 7"/>
          <p:cNvGrpSpPr/>
          <p:nvPr/>
        </p:nvGrpSpPr>
        <p:grpSpPr>
          <a:xfrm>
            <a:off x="8621151" y="4406705"/>
            <a:ext cx="1519315" cy="942541"/>
            <a:chOff x="0" y="0"/>
            <a:chExt cx="1519314" cy="942539"/>
          </a:xfrm>
        </p:grpSpPr>
        <p:sp>
          <p:nvSpPr>
            <p:cNvPr id="325" name="모서리가 둥근 직사각형"/>
            <p:cNvSpPr/>
            <p:nvPr/>
          </p:nvSpPr>
          <p:spPr>
            <a:xfrm>
              <a:off x="-1" y="0"/>
              <a:ext cx="1519316" cy="9425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26" name="DBSCAN"/>
            <p:cNvSpPr txBox="1"/>
            <p:nvPr/>
          </p:nvSpPr>
          <p:spPr>
            <a:xfrm>
              <a:off x="94906" y="304724"/>
              <a:ext cx="132950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DBSCAN</a:t>
              </a:r>
            </a:p>
          </p:txBody>
        </p:sp>
      </p:grpSp>
      <p:grpSp>
        <p:nvGrpSpPr>
          <p:cNvPr id="330" name="모서리가 둥근 직사각형 8"/>
          <p:cNvGrpSpPr/>
          <p:nvPr/>
        </p:nvGrpSpPr>
        <p:grpSpPr>
          <a:xfrm>
            <a:off x="4907281" y="4406705"/>
            <a:ext cx="1519315" cy="942541"/>
            <a:chOff x="0" y="0"/>
            <a:chExt cx="1519314" cy="942539"/>
          </a:xfrm>
        </p:grpSpPr>
        <p:sp>
          <p:nvSpPr>
            <p:cNvPr id="328" name="모서리가 둥근 직사각형"/>
            <p:cNvSpPr/>
            <p:nvPr/>
          </p:nvSpPr>
          <p:spPr>
            <a:xfrm>
              <a:off x="-1" y="0"/>
              <a:ext cx="1519316" cy="94254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29" name="결과 확인"/>
            <p:cNvSpPr txBox="1"/>
            <p:nvPr/>
          </p:nvSpPr>
          <p:spPr>
            <a:xfrm>
              <a:off x="94906" y="277844"/>
              <a:ext cx="1329501" cy="386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결과 확인</a:t>
              </a:r>
            </a:p>
          </p:txBody>
        </p:sp>
      </p:grpSp>
      <p:sp>
        <p:nvSpPr>
          <p:cNvPr id="331" name="오른쪽 화살표[R] 9"/>
          <p:cNvSpPr/>
          <p:nvPr/>
        </p:nvSpPr>
        <p:spPr>
          <a:xfrm>
            <a:off x="3254326" y="2246838"/>
            <a:ext cx="1209824" cy="53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>
            <a:solidFill>
              <a:srgbClr val="C5E0B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2" name="오른쪽 화살표[R] 10"/>
          <p:cNvSpPr/>
          <p:nvPr/>
        </p:nvSpPr>
        <p:spPr>
          <a:xfrm>
            <a:off x="6918959" y="2246838"/>
            <a:ext cx="1209824" cy="53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>
            <a:solidFill>
              <a:srgbClr val="C5E0B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3" name="오른쪽 화살표[R] 11"/>
          <p:cNvSpPr/>
          <p:nvPr/>
        </p:nvSpPr>
        <p:spPr>
          <a:xfrm rot="5400000">
            <a:off x="8775895" y="3414933"/>
            <a:ext cx="1209824" cy="53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>
            <a:solidFill>
              <a:srgbClr val="C5E0B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4" name="오른쪽 화살표[R] 12"/>
          <p:cNvSpPr/>
          <p:nvPr/>
        </p:nvSpPr>
        <p:spPr>
          <a:xfrm rot="10800000">
            <a:off x="6918959" y="4610687"/>
            <a:ext cx="1209824" cy="53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2F0D9"/>
          </a:solidFill>
          <a:ln w="12700">
            <a:solidFill>
              <a:srgbClr val="C5E0B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5" name="TextBox 13"/>
          <p:cNvSpPr txBox="1"/>
          <p:nvPr/>
        </p:nvSpPr>
        <p:spPr>
          <a:xfrm>
            <a:off x="3187504" y="1871004"/>
            <a:ext cx="1427874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데이터 전달</a:t>
            </a:r>
          </a:p>
        </p:txBody>
      </p:sp>
      <p:sp>
        <p:nvSpPr>
          <p:cNvPr id="336" name="TextBox 14"/>
          <p:cNvSpPr txBox="1"/>
          <p:nvPr/>
        </p:nvSpPr>
        <p:spPr>
          <a:xfrm>
            <a:off x="6704427" y="1687802"/>
            <a:ext cx="1784253" cy="68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/>
            </a:pPr>
            <a:r>
              <a:t>메뉴 분석 및</a:t>
            </a:r>
            <a:br/>
            <a:r>
              <a:t>음식 이름 분류</a:t>
            </a:r>
          </a:p>
        </p:txBody>
      </p:sp>
      <p:sp>
        <p:nvSpPr>
          <p:cNvPr id="337" name="TextBox 15"/>
          <p:cNvSpPr txBox="1"/>
          <p:nvPr/>
        </p:nvSpPr>
        <p:spPr>
          <a:xfrm>
            <a:off x="9693809" y="3321317"/>
            <a:ext cx="2452471" cy="68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분류된 메뉴의 빈도수 분석 후 벡터화</a:t>
            </a:r>
          </a:p>
        </p:txBody>
      </p:sp>
      <p:sp>
        <p:nvSpPr>
          <p:cNvPr id="338" name="TextBox 16"/>
          <p:cNvSpPr txBox="1"/>
          <p:nvPr/>
        </p:nvSpPr>
        <p:spPr>
          <a:xfrm>
            <a:off x="6472311" y="4222039"/>
            <a:ext cx="218987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t>비슷한 메뉴 군집화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제목 1"/>
          <p:cNvSpPr txBox="1">
            <a:spLocks noGrp="1"/>
          </p:cNvSpPr>
          <p:nvPr>
            <p:ph type="title"/>
          </p:nvPr>
        </p:nvSpPr>
        <p:spPr>
          <a:xfrm>
            <a:off x="5030373" y="2103435"/>
            <a:ext cx="10515603" cy="1325565"/>
          </a:xfrm>
          <a:prstGeom prst="rect">
            <a:avLst/>
          </a:prstGeom>
        </p:spPr>
        <p:txBody>
          <a:bodyPr/>
          <a:lstStyle/>
          <a:p>
            <a:r>
              <a:t>KoNLPy</a:t>
            </a:r>
          </a:p>
        </p:txBody>
      </p:sp>
      <p:sp>
        <p:nvSpPr>
          <p:cNvPr id="341" name="내용 개체 틀 2"/>
          <p:cNvSpPr txBox="1">
            <a:spLocks noGrp="1"/>
          </p:cNvSpPr>
          <p:nvPr>
            <p:ph type="body" idx="1"/>
          </p:nvPr>
        </p:nvSpPr>
        <p:spPr>
          <a:xfrm>
            <a:off x="3300045" y="3429000"/>
            <a:ext cx="10515601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한국어 정보 처리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Python Package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타원 4"/>
          <p:cNvGrpSpPr/>
          <p:nvPr/>
        </p:nvGrpSpPr>
        <p:grpSpPr>
          <a:xfrm>
            <a:off x="2070094" y="1164150"/>
            <a:ext cx="2832107" cy="1371602"/>
            <a:chOff x="-1" y="0"/>
            <a:chExt cx="2832106" cy="1371601"/>
          </a:xfrm>
        </p:grpSpPr>
        <p:sp>
          <p:nvSpPr>
            <p:cNvPr id="343" name="타원형"/>
            <p:cNvSpPr/>
            <p:nvPr/>
          </p:nvSpPr>
          <p:spPr>
            <a:xfrm>
              <a:off x="-2" y="0"/>
              <a:ext cx="2832107" cy="1371602"/>
            </a:xfrm>
            <a:prstGeom prst="ellipse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44" name="형태소 분석"/>
            <p:cNvSpPr txBox="1"/>
            <p:nvPr/>
          </p:nvSpPr>
          <p:spPr>
            <a:xfrm>
              <a:off x="463645" y="445258"/>
              <a:ext cx="1904813" cy="481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형태소 분석</a:t>
              </a:r>
            </a:p>
          </p:txBody>
        </p:sp>
      </p:grpSp>
      <p:grpSp>
        <p:nvGrpSpPr>
          <p:cNvPr id="348" name="타원 5"/>
          <p:cNvGrpSpPr/>
          <p:nvPr/>
        </p:nvGrpSpPr>
        <p:grpSpPr>
          <a:xfrm>
            <a:off x="7258049" y="1100650"/>
            <a:ext cx="2832104" cy="1371602"/>
            <a:chOff x="0" y="0"/>
            <a:chExt cx="2832103" cy="1371601"/>
          </a:xfrm>
        </p:grpSpPr>
        <p:sp>
          <p:nvSpPr>
            <p:cNvPr id="346" name="타원형"/>
            <p:cNvSpPr/>
            <p:nvPr/>
          </p:nvSpPr>
          <p:spPr>
            <a:xfrm>
              <a:off x="-1" y="0"/>
              <a:ext cx="2832104" cy="1371602"/>
            </a:xfrm>
            <a:prstGeom prst="ellipse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47" name="명사 분석"/>
            <p:cNvSpPr txBox="1"/>
            <p:nvPr/>
          </p:nvSpPr>
          <p:spPr>
            <a:xfrm>
              <a:off x="463645" y="445258"/>
              <a:ext cx="1904812" cy="481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/>
              </a:lvl1pPr>
            </a:lstStyle>
            <a:p>
              <a:r>
                <a:t>명사 분석</a:t>
              </a:r>
            </a:p>
          </p:txBody>
        </p:sp>
      </p:grpSp>
      <p:pic>
        <p:nvPicPr>
          <p:cNvPr id="34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6" y="2655884"/>
            <a:ext cx="4826004" cy="3251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그림 9" descr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1" y="2592384"/>
            <a:ext cx="4889503" cy="3314705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TextBox 10"/>
          <p:cNvSpPr/>
          <p:nvPr/>
        </p:nvSpPr>
        <p:spPr>
          <a:xfrm>
            <a:off x="6096000" y="2592384"/>
            <a:ext cx="787400" cy="457199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2" name="TextBox 11"/>
          <p:cNvSpPr/>
          <p:nvPr/>
        </p:nvSpPr>
        <p:spPr>
          <a:xfrm>
            <a:off x="876296" y="2795583"/>
            <a:ext cx="787403" cy="457199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3" name="TextBox 12"/>
          <p:cNvSpPr txBox="1"/>
          <p:nvPr/>
        </p:nvSpPr>
        <p:spPr>
          <a:xfrm>
            <a:off x="1165254" y="6027220"/>
            <a:ext cx="1064889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실행 속도 최댓값의 차이가 크고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&lt;</a:t>
            </a:r>
            <a:r>
              <a:t>명사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&gt;</a:t>
            </a:r>
            <a:r>
              <a:t>인 음식 데이터만 유의미하기 때문에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>
                <a:solidFill>
                  <a:srgbClr val="FF0000"/>
                </a:solidFill>
              </a:rPr>
              <a:t>명사 분석</a:t>
            </a:r>
            <a:r>
              <a:t>으로 결정</a:t>
            </a:r>
          </a:p>
        </p:txBody>
      </p:sp>
      <p:sp>
        <p:nvSpPr>
          <p:cNvPr id="354" name="TextBox 13"/>
          <p:cNvSpPr txBox="1"/>
          <p:nvPr/>
        </p:nvSpPr>
        <p:spPr>
          <a:xfrm>
            <a:off x="6005893" y="2248972"/>
            <a:ext cx="1480356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run time(sec)</a:t>
            </a:r>
          </a:p>
        </p:txBody>
      </p:sp>
      <p:sp>
        <p:nvSpPr>
          <p:cNvPr id="355" name="TextBox 14"/>
          <p:cNvSpPr txBox="1"/>
          <p:nvPr/>
        </p:nvSpPr>
        <p:spPr>
          <a:xfrm>
            <a:off x="726669" y="2390543"/>
            <a:ext cx="148035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run time(sec)</a:t>
            </a:r>
          </a:p>
        </p:txBody>
      </p:sp>
      <p:pic>
        <p:nvPicPr>
          <p:cNvPr id="356" name="Group 18.png" descr="Group 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"/>
            <a:ext cx="12192001" cy="635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24"/>
          <p:cNvSpPr/>
          <p:nvPr/>
        </p:nvSpPr>
        <p:spPr>
          <a:xfrm>
            <a:off x="6816435" y="4205023"/>
            <a:ext cx="4316281" cy="1871362"/>
          </a:xfrm>
          <a:prstGeom prst="rect">
            <a:avLst/>
          </a:prstGeom>
          <a:ln w="15875">
            <a:solidFill>
              <a:srgbClr val="BF9000"/>
            </a:solidFill>
            <a:prstDash val="dash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9" name="TextBox 23"/>
          <p:cNvSpPr/>
          <p:nvPr/>
        </p:nvSpPr>
        <p:spPr>
          <a:xfrm>
            <a:off x="1059284" y="4193909"/>
            <a:ext cx="4316282" cy="1871362"/>
          </a:xfrm>
          <a:prstGeom prst="rect">
            <a:avLst/>
          </a:prstGeom>
          <a:ln w="15875">
            <a:solidFill>
              <a:srgbClr val="BF9000"/>
            </a:solidFill>
            <a:prstDash val="dash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0" name="TextBox 22"/>
          <p:cNvSpPr/>
          <p:nvPr/>
        </p:nvSpPr>
        <p:spPr>
          <a:xfrm>
            <a:off x="6816435" y="1878059"/>
            <a:ext cx="4316281" cy="1871362"/>
          </a:xfrm>
          <a:prstGeom prst="rect">
            <a:avLst/>
          </a:prstGeom>
          <a:ln w="15875">
            <a:solidFill>
              <a:srgbClr val="BF9000"/>
            </a:solidFill>
            <a:prstDash val="dash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1" name="TextBox 20"/>
          <p:cNvSpPr/>
          <p:nvPr/>
        </p:nvSpPr>
        <p:spPr>
          <a:xfrm>
            <a:off x="1059284" y="1878059"/>
            <a:ext cx="4316282" cy="1871362"/>
          </a:xfrm>
          <a:prstGeom prst="rect">
            <a:avLst/>
          </a:prstGeom>
          <a:ln w="15875">
            <a:solidFill>
              <a:srgbClr val="BF9000"/>
            </a:solidFill>
            <a:prstDash val="dash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2" name="TextBox 4"/>
          <p:cNvSpPr txBox="1"/>
          <p:nvPr/>
        </p:nvSpPr>
        <p:spPr>
          <a:xfrm>
            <a:off x="237392" y="1033465"/>
            <a:ext cx="1088641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i="1"/>
            </a:pPr>
            <a:r>
              <a:t>어떤 클래스를 사용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? 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KoNLPy</a:t>
            </a:r>
            <a:r>
              <a:rPr i="0"/>
              <a:t>에서 제공하는 클래스</a:t>
            </a:r>
            <a:r>
              <a:rPr i="0"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rPr sz="2000" b="1" i="0">
                <a:latin typeface="+mn-lt"/>
                <a:ea typeface="+mn-ea"/>
                <a:cs typeface="+mn-cs"/>
                <a:sym typeface="Calibri"/>
              </a:rPr>
              <a:t>Okt, Kkma, Mecab, Komoran</a:t>
            </a:r>
          </a:p>
        </p:txBody>
      </p:sp>
      <p:grpSp>
        <p:nvGrpSpPr>
          <p:cNvPr id="365" name="직사각형 6"/>
          <p:cNvGrpSpPr/>
          <p:nvPr/>
        </p:nvGrpSpPr>
        <p:grpSpPr>
          <a:xfrm>
            <a:off x="5984927" y="2333660"/>
            <a:ext cx="1317362" cy="774921"/>
            <a:chOff x="-1" y="-1"/>
            <a:chExt cx="1317361" cy="774919"/>
          </a:xfrm>
        </p:grpSpPr>
        <p:sp>
          <p:nvSpPr>
            <p:cNvPr id="363" name="직사각형"/>
            <p:cNvSpPr/>
            <p:nvPr/>
          </p:nvSpPr>
          <p:spPr>
            <a:xfrm>
              <a:off x="-2" y="-2"/>
              <a:ext cx="1317363" cy="774921"/>
            </a:xfrm>
            <a:prstGeom prst="rect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rgbClr val="FFF2C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4" name="Okt"/>
            <p:cNvSpPr txBox="1"/>
            <p:nvPr/>
          </p:nvSpPr>
          <p:spPr>
            <a:xfrm>
              <a:off x="48895" y="220913"/>
              <a:ext cx="121957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Okt</a:t>
              </a:r>
            </a:p>
          </p:txBody>
        </p:sp>
      </p:grpSp>
      <p:grpSp>
        <p:nvGrpSpPr>
          <p:cNvPr id="368" name="직사각형 7"/>
          <p:cNvGrpSpPr/>
          <p:nvPr/>
        </p:nvGrpSpPr>
        <p:grpSpPr>
          <a:xfrm>
            <a:off x="170476" y="4680285"/>
            <a:ext cx="1317364" cy="774921"/>
            <a:chOff x="-1" y="-1"/>
            <a:chExt cx="1317363" cy="774919"/>
          </a:xfrm>
        </p:grpSpPr>
        <p:sp>
          <p:nvSpPr>
            <p:cNvPr id="366" name="직사각형"/>
            <p:cNvSpPr/>
            <p:nvPr/>
          </p:nvSpPr>
          <p:spPr>
            <a:xfrm>
              <a:off x="-2" y="-2"/>
              <a:ext cx="1317364" cy="774921"/>
            </a:xfrm>
            <a:prstGeom prst="rect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67" name="Komoran"/>
            <p:cNvSpPr txBox="1"/>
            <p:nvPr/>
          </p:nvSpPr>
          <p:spPr>
            <a:xfrm>
              <a:off x="48895" y="220913"/>
              <a:ext cx="121957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Komoran</a:t>
              </a:r>
            </a:p>
          </p:txBody>
        </p:sp>
      </p:grpSp>
      <p:grpSp>
        <p:nvGrpSpPr>
          <p:cNvPr id="371" name="직사각형 9"/>
          <p:cNvGrpSpPr/>
          <p:nvPr/>
        </p:nvGrpSpPr>
        <p:grpSpPr>
          <a:xfrm>
            <a:off x="170476" y="2333660"/>
            <a:ext cx="1317364" cy="774921"/>
            <a:chOff x="-1" y="-1"/>
            <a:chExt cx="1317363" cy="774919"/>
          </a:xfrm>
        </p:grpSpPr>
        <p:sp>
          <p:nvSpPr>
            <p:cNvPr id="369" name="직사각형"/>
            <p:cNvSpPr/>
            <p:nvPr/>
          </p:nvSpPr>
          <p:spPr>
            <a:xfrm>
              <a:off x="-2" y="-2"/>
              <a:ext cx="1317364" cy="774921"/>
            </a:xfrm>
            <a:prstGeom prst="rect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rgbClr val="FFF2C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0" name="Kkma"/>
            <p:cNvSpPr txBox="1"/>
            <p:nvPr/>
          </p:nvSpPr>
          <p:spPr>
            <a:xfrm>
              <a:off x="48895" y="220913"/>
              <a:ext cx="121957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Kkma</a:t>
              </a:r>
            </a:p>
          </p:txBody>
        </p:sp>
      </p:grpSp>
      <p:grpSp>
        <p:nvGrpSpPr>
          <p:cNvPr id="374" name="직사각형 1"/>
          <p:cNvGrpSpPr/>
          <p:nvPr/>
        </p:nvGrpSpPr>
        <p:grpSpPr>
          <a:xfrm>
            <a:off x="5984927" y="4680285"/>
            <a:ext cx="1317362" cy="774921"/>
            <a:chOff x="-1" y="-1"/>
            <a:chExt cx="1317361" cy="774919"/>
          </a:xfrm>
        </p:grpSpPr>
        <p:sp>
          <p:nvSpPr>
            <p:cNvPr id="372" name="직사각형"/>
            <p:cNvSpPr/>
            <p:nvPr/>
          </p:nvSpPr>
          <p:spPr>
            <a:xfrm>
              <a:off x="-2" y="-2"/>
              <a:ext cx="1317363" cy="774921"/>
            </a:xfrm>
            <a:prstGeom prst="rect">
              <a:avLst/>
            </a:prstGeom>
            <a:gradFill flip="none" rotWithShape="1">
              <a:gsLst>
                <a:gs pos="0">
                  <a:srgbClr val="FFDB9B"/>
                </a:gs>
                <a:gs pos="50000">
                  <a:srgbClr val="FFD58D"/>
                </a:gs>
                <a:gs pos="100000">
                  <a:srgbClr val="FFD078"/>
                </a:gs>
              </a:gsLst>
              <a:lin ang="5400000" scaled="0"/>
            </a:gradFill>
            <a:ln w="6350" cap="flat">
              <a:solidFill>
                <a:srgbClr val="FFF2C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73" name="Mecab"/>
            <p:cNvSpPr txBox="1"/>
            <p:nvPr/>
          </p:nvSpPr>
          <p:spPr>
            <a:xfrm>
              <a:off x="48895" y="220913"/>
              <a:ext cx="121957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Mecab</a:t>
              </a:r>
            </a:p>
          </p:txBody>
        </p:sp>
      </p:grpSp>
      <p:sp>
        <p:nvSpPr>
          <p:cNvPr id="375" name="TextBox 3"/>
          <p:cNvSpPr txBox="1"/>
          <p:nvPr/>
        </p:nvSpPr>
        <p:spPr>
          <a:xfrm>
            <a:off x="1680554" y="1998614"/>
            <a:ext cx="3981800" cy="100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소고기류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소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r>
              <a:t> 고기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r>
              <a:t> 소고기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아구포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아구포</a:t>
            </a:r>
          </a:p>
        </p:txBody>
      </p:sp>
      <p:sp>
        <p:nvSpPr>
          <p:cNvPr id="376" name="TextBox 8"/>
          <p:cNvSpPr txBox="1"/>
          <p:nvPr/>
        </p:nvSpPr>
        <p:spPr>
          <a:xfrm>
            <a:off x="7624864" y="1994079"/>
            <a:ext cx="3981799" cy="102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소고기류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소고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 </a:t>
            </a:r>
            <a:r>
              <a:t>기류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아구포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아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 </a:t>
            </a:r>
            <a:r>
              <a:t>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</a:p>
        </p:txBody>
      </p:sp>
      <p:sp>
        <p:nvSpPr>
          <p:cNvPr id="377" name="TextBox 10"/>
          <p:cNvSpPr txBox="1"/>
          <p:nvPr/>
        </p:nvSpPr>
        <p:spPr>
          <a:xfrm>
            <a:off x="1745483" y="4410311"/>
            <a:ext cx="3981800" cy="102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소고기류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소고기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아구포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 아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 </a:t>
            </a:r>
            <a:r>
              <a:t>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</a:p>
        </p:txBody>
      </p:sp>
      <p:sp>
        <p:nvSpPr>
          <p:cNvPr id="378" name="TextBox 11"/>
          <p:cNvSpPr txBox="1"/>
          <p:nvPr/>
        </p:nvSpPr>
        <p:spPr>
          <a:xfrm>
            <a:off x="7624864" y="4410311"/>
            <a:ext cx="3981799" cy="982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소고기류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t>소고기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아구포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 </a:t>
            </a:r>
            <a:r>
              <a:t>구포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</a:p>
        </p:txBody>
      </p:sp>
      <p:sp>
        <p:nvSpPr>
          <p:cNvPr id="379" name="TextBox 13"/>
          <p:cNvSpPr txBox="1"/>
          <p:nvPr/>
        </p:nvSpPr>
        <p:spPr>
          <a:xfrm>
            <a:off x="7624864" y="3108580"/>
            <a:ext cx="209382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solidFill>
                  <a:srgbClr val="0070C0"/>
                </a:solidFill>
              </a:defRPr>
            </a:pPr>
            <a:r>
              <a:t>실행속도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0.34</a:t>
            </a:r>
            <a:r>
              <a:t>초</a:t>
            </a:r>
          </a:p>
        </p:txBody>
      </p:sp>
      <p:sp>
        <p:nvSpPr>
          <p:cNvPr id="380" name="TextBox 15"/>
          <p:cNvSpPr txBox="1"/>
          <p:nvPr/>
        </p:nvSpPr>
        <p:spPr>
          <a:xfrm>
            <a:off x="1680554" y="3108580"/>
            <a:ext cx="209382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solidFill>
                  <a:srgbClr val="0070C0"/>
                </a:solidFill>
              </a:defRPr>
            </a:pPr>
            <a:r>
              <a:t>실행속도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2.39</a:t>
            </a:r>
            <a:r>
              <a:t>초</a:t>
            </a:r>
          </a:p>
        </p:txBody>
      </p:sp>
      <p:sp>
        <p:nvSpPr>
          <p:cNvPr id="381" name="TextBox 17"/>
          <p:cNvSpPr txBox="1"/>
          <p:nvPr/>
        </p:nvSpPr>
        <p:spPr>
          <a:xfrm>
            <a:off x="7624864" y="5455203"/>
            <a:ext cx="209382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solidFill>
                  <a:srgbClr val="0070C0"/>
                </a:solidFill>
              </a:defRPr>
            </a:pPr>
            <a:r>
              <a:t>실행속도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0.02</a:t>
            </a:r>
            <a:r>
              <a:t>초</a:t>
            </a:r>
          </a:p>
        </p:txBody>
      </p:sp>
      <p:sp>
        <p:nvSpPr>
          <p:cNvPr id="382" name="TextBox 19"/>
          <p:cNvSpPr txBox="1"/>
          <p:nvPr/>
        </p:nvSpPr>
        <p:spPr>
          <a:xfrm>
            <a:off x="1745483" y="5529348"/>
            <a:ext cx="209382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solidFill>
                  <a:srgbClr val="0070C0"/>
                </a:solidFill>
              </a:defRPr>
            </a:pPr>
            <a:r>
              <a:t>실행속도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0.77</a:t>
            </a:r>
            <a:r>
              <a:t>초</a:t>
            </a:r>
          </a:p>
        </p:txBody>
      </p:sp>
      <p:pic>
        <p:nvPicPr>
          <p:cNvPr id="383" name="Group 27.png" descr="Group 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-3163"/>
            <a:ext cx="12192004" cy="63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내용 개체 틀 3" descr="내용 개체 틀 3"/>
          <p:cNvPicPr>
            <a:picLocks noChangeAspect="1"/>
          </p:cNvPicPr>
          <p:nvPr/>
        </p:nvPicPr>
        <p:blipFill>
          <a:blip r:embed="rId2"/>
          <a:srcRect l="3093" t="52314" r="24123" b="6133"/>
          <a:stretch>
            <a:fillRect/>
          </a:stretch>
        </p:blipFill>
        <p:spPr>
          <a:xfrm>
            <a:off x="2507743" y="2388435"/>
            <a:ext cx="7176514" cy="264523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TextBox 6"/>
          <p:cNvSpPr/>
          <p:nvPr/>
        </p:nvSpPr>
        <p:spPr>
          <a:xfrm>
            <a:off x="7707086" y="2106384"/>
            <a:ext cx="2204360" cy="3216732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87" name="Group 29.png" descr="Group 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제목 1"/>
          <p:cNvSpPr txBox="1">
            <a:spLocks noGrp="1"/>
          </p:cNvSpPr>
          <p:nvPr>
            <p:ph type="ctrTitle"/>
          </p:nvPr>
        </p:nvSpPr>
        <p:spPr>
          <a:xfrm>
            <a:off x="1664677" y="872194"/>
            <a:ext cx="9144002" cy="2387604"/>
          </a:xfrm>
          <a:prstGeom prst="rect">
            <a:avLst/>
          </a:prstGeom>
        </p:spPr>
        <p:txBody>
          <a:bodyPr/>
          <a:lstStyle/>
          <a:p>
            <a:r>
              <a:t>TF-IDF</a:t>
            </a:r>
          </a:p>
        </p:txBody>
      </p:sp>
      <p:sp>
        <p:nvSpPr>
          <p:cNvPr id="390" name="부제목 2"/>
          <p:cNvSpPr txBox="1">
            <a:spLocks noGrp="1"/>
          </p:cNvSpPr>
          <p:nvPr>
            <p:ph type="subTitle" sz="half" idx="1"/>
          </p:nvPr>
        </p:nvSpPr>
        <p:spPr>
          <a:xfrm>
            <a:off x="211013" y="3598205"/>
            <a:ext cx="12534319" cy="2081312"/>
          </a:xfrm>
          <a:prstGeom prst="rect">
            <a:avLst/>
          </a:prstGeom>
        </p:spPr>
        <p:txBody>
          <a:bodyPr/>
          <a:lstStyle/>
          <a:p>
            <a:pPr algn="l" defTabSz="740662">
              <a:lnSpc>
                <a:spcPct val="72000"/>
              </a:lnSpc>
              <a:spcBef>
                <a:spcPts val="800"/>
              </a:spcBef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여러 문서로 이루어진 문서 군에서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어떤 단어가 특정 문서 내에서 얼마나 중요한지를 나타내는 통계적 수치</a:t>
            </a:r>
            <a:endParaRPr sz="2300"/>
          </a:p>
          <a:p>
            <a:pPr algn="l" defTabSz="740662">
              <a:lnSpc>
                <a:spcPct val="72000"/>
              </a:lnSpc>
              <a:spcBef>
                <a:spcPts val="800"/>
              </a:spcBef>
              <a:defRPr sz="2300"/>
            </a:pPr>
            <a:endParaRPr sz="2300"/>
          </a:p>
          <a:p>
            <a:pPr algn="l" defTabSz="740662">
              <a:lnSpc>
                <a:spcPct val="72000"/>
              </a:lnSpc>
              <a:spcBef>
                <a:spcPts val="800"/>
              </a:spcBef>
              <a:defRPr sz="2300"/>
            </a:pPr>
            <a:endParaRPr sz="2300"/>
          </a:p>
          <a:p>
            <a:pPr algn="l" defTabSz="740662">
              <a:lnSpc>
                <a:spcPct val="72000"/>
              </a:lnSpc>
              <a:spcBef>
                <a:spcPts val="800"/>
              </a:spcBef>
              <a:defRPr sz="1600"/>
            </a:pPr>
            <a:r>
              <a:t>				</a:t>
            </a:r>
            <a:r>
              <a:rPr>
                <a:solidFill>
                  <a:srgbClr val="0070C0"/>
                </a:solidFill>
              </a:rPr>
              <a:t>TF(d,t): </a:t>
            </a:r>
            <a:r>
              <a:rPr>
                <a:solidFill>
                  <a:srgbClr val="0070C0"/>
                </a:solidFill>
                <a:latin typeface="+mj-lt"/>
                <a:ea typeface="+mj-ea"/>
                <a:cs typeface="+mj-cs"/>
                <a:sym typeface="Helvetica"/>
              </a:rPr>
              <a:t>특정 문서 </a:t>
            </a:r>
            <a:r>
              <a:rPr>
                <a:solidFill>
                  <a:srgbClr val="0070C0"/>
                </a:solidFill>
              </a:rPr>
              <a:t>d</a:t>
            </a:r>
            <a:r>
              <a:rPr>
                <a:solidFill>
                  <a:srgbClr val="0070C0"/>
                </a:solidFill>
                <a:latin typeface="+mj-lt"/>
                <a:ea typeface="+mj-ea"/>
                <a:cs typeface="+mj-cs"/>
                <a:sym typeface="Helvetica"/>
              </a:rPr>
              <a:t>에서의 특정 단어 </a:t>
            </a:r>
            <a:r>
              <a:rPr>
                <a:solidFill>
                  <a:srgbClr val="0070C0"/>
                </a:solidFill>
              </a:rPr>
              <a:t>t</a:t>
            </a:r>
            <a:r>
              <a:rPr>
                <a:solidFill>
                  <a:srgbClr val="0070C0"/>
                </a:solidFill>
                <a:latin typeface="+mj-lt"/>
                <a:ea typeface="+mj-ea"/>
                <a:cs typeface="+mj-cs"/>
                <a:sym typeface="Helvetica"/>
              </a:rPr>
              <a:t>의 등장 횟수</a:t>
            </a:r>
            <a:br>
              <a:rPr>
                <a:solidFill>
                  <a:srgbClr val="0070C0"/>
                </a:solidFill>
                <a:latin typeface="+mj-lt"/>
                <a:ea typeface="+mj-ea"/>
                <a:cs typeface="+mj-cs"/>
                <a:sym typeface="Helvetica"/>
              </a:rPr>
            </a:br>
            <a:endParaRPr sz="2300">
              <a:solidFill>
                <a:srgbClr val="0070C0"/>
              </a:solidFill>
            </a:endParaRPr>
          </a:p>
          <a:p>
            <a:pPr algn="l" defTabSz="740662">
              <a:lnSpc>
                <a:spcPct val="72000"/>
              </a:lnSpc>
              <a:spcBef>
                <a:spcPts val="800"/>
              </a:spcBef>
              <a:defRPr sz="1600">
                <a:solidFill>
                  <a:srgbClr val="0070C0"/>
                </a:solidFill>
              </a:defRPr>
            </a:pPr>
            <a:r>
              <a:t>				DF(t):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특정 단어 </a:t>
            </a:r>
            <a:r>
              <a:t>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가 등장한 문서의 수</a:t>
            </a:r>
          </a:p>
        </p:txBody>
      </p:sp>
      <p:pic>
        <p:nvPicPr>
          <p:cNvPr id="391" name="one (1).png" descr="one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Group 34.png" descr="Group 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모서리가 둥근 직사각형 9"/>
          <p:cNvSpPr/>
          <p:nvPr/>
        </p:nvSpPr>
        <p:spPr>
          <a:xfrm>
            <a:off x="7357402" y="1885069"/>
            <a:ext cx="4586069" cy="516988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5" name="모서리가 둥근 직사각형 7"/>
          <p:cNvSpPr/>
          <p:nvPr/>
        </p:nvSpPr>
        <p:spPr>
          <a:xfrm>
            <a:off x="7076047" y="1260818"/>
            <a:ext cx="2194563" cy="516986"/>
          </a:xfrm>
          <a:prstGeom prst="roundRect">
            <a:avLst>
              <a:gd name="adj" fmla="val 16667"/>
            </a:avLst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398" name="모서리가 둥근 직사각형 3"/>
          <p:cNvGrpSpPr/>
          <p:nvPr/>
        </p:nvGrpSpPr>
        <p:grpSpPr>
          <a:xfrm>
            <a:off x="112538" y="1132944"/>
            <a:ext cx="2808857" cy="1026948"/>
            <a:chOff x="0" y="-1"/>
            <a:chExt cx="2808856" cy="1026947"/>
          </a:xfrm>
        </p:grpSpPr>
        <p:sp>
          <p:nvSpPr>
            <p:cNvPr id="396" name="모서리가 둥근 직사각형"/>
            <p:cNvSpPr/>
            <p:nvPr/>
          </p:nvSpPr>
          <p:spPr>
            <a:xfrm>
              <a:off x="-1" y="-2"/>
              <a:ext cx="2808857" cy="1026948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50000"/>
              </a:schemeClr>
            </a:solidFill>
            <a:ln w="9525" cap="flat">
              <a:solidFill>
                <a:srgbClr val="FFF2CC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397" name="KoNLPy의 Kkma로…"/>
            <p:cNvSpPr txBox="1"/>
            <p:nvPr/>
          </p:nvSpPr>
          <p:spPr>
            <a:xfrm>
              <a:off x="100613" y="147117"/>
              <a:ext cx="2607628" cy="732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KoNLPy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의 </a:t>
              </a:r>
              <a:r>
                <a:t>Kkma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로 </a:t>
              </a:r>
            </a:p>
            <a:p>
              <a:pPr algn="ctr"/>
              <a:r>
                <a:t>명사 형태소 분석한 결과</a:t>
              </a:r>
            </a:p>
          </p:txBody>
        </p:sp>
      </p:grpSp>
      <p:sp>
        <p:nvSpPr>
          <p:cNvPr id="399" name="오른쪽 화살표[R] 4"/>
          <p:cNvSpPr/>
          <p:nvPr/>
        </p:nvSpPr>
        <p:spPr>
          <a:xfrm>
            <a:off x="3040564" y="1424355"/>
            <a:ext cx="426723" cy="3534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699"/>
          </a:solidFill>
          <a:ln w="12700">
            <a:solidFill>
              <a:srgbClr val="FFFF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00" name="내용 개체 틀 2"/>
          <p:cNvSpPr txBox="1">
            <a:spLocks noGrp="1"/>
          </p:cNvSpPr>
          <p:nvPr>
            <p:ph type="body" sz="quarter" idx="1"/>
          </p:nvPr>
        </p:nvSpPr>
        <p:spPr>
          <a:xfrm>
            <a:off x="3467284" y="1260817"/>
            <a:ext cx="10753213" cy="128368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000"/>
            </a:pPr>
            <a:r>
              <a:t>TfidfVectorizer(min_df=5, </a:t>
            </a:r>
            <a:br/>
            <a:r>
              <a:t>				   ngram_range=(1,5))</a:t>
            </a:r>
          </a:p>
        </p:txBody>
      </p:sp>
      <p:sp>
        <p:nvSpPr>
          <p:cNvPr id="401" name="TextBox 8"/>
          <p:cNvSpPr/>
          <p:nvPr/>
        </p:nvSpPr>
        <p:spPr>
          <a:xfrm>
            <a:off x="-1589650" y="-900332"/>
            <a:ext cx="184735" cy="369335"/>
          </a:xfrm>
          <a:prstGeom prst="rect">
            <a:avLst/>
          </a:prstGeom>
          <a:solidFill>
            <a:srgbClr val="FFE699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02" name="TextBox 10"/>
          <p:cNvSpPr txBox="1"/>
          <p:nvPr/>
        </p:nvSpPr>
        <p:spPr>
          <a:xfrm>
            <a:off x="298937" y="3677711"/>
            <a:ext cx="10979837" cy="4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0070C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min_df : </a:t>
            </a:r>
            <a:r>
              <a: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최소 </a:t>
            </a:r>
            <a:r>
              <a:rPr sz="2400">
                <a:solidFill>
                  <a:srgbClr val="000000"/>
                </a:solidFill>
              </a:rPr>
              <a:t>min_df</a:t>
            </a:r>
            <a:r>
              <a: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 개의 문장에 걸쳐 포함된 단어들만 단어 꾸러미에 포함</a:t>
            </a:r>
          </a:p>
        </p:txBody>
      </p:sp>
      <p:sp>
        <p:nvSpPr>
          <p:cNvPr id="403" name="TextBox 11"/>
          <p:cNvSpPr txBox="1"/>
          <p:nvPr/>
        </p:nvSpPr>
        <p:spPr>
          <a:xfrm>
            <a:off x="298937" y="4453163"/>
            <a:ext cx="10431196" cy="48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>
                <a:solidFill>
                  <a:srgbClr val="0070C0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ngram_range: </a:t>
            </a:r>
            <a:r>
              <a: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단어와 단어의 조합이 의미를 갖는 경우가 있다 </a:t>
            </a:r>
            <a:r>
              <a:rPr sz="2400">
                <a:solidFill>
                  <a:srgbClr val="000000"/>
                </a:solidFill>
              </a:rPr>
              <a:t>(Ex. </a:t>
            </a:r>
            <a:r>
              <a: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김치</a:t>
            </a:r>
            <a:r>
              <a:rPr sz="2400">
                <a:solidFill>
                  <a:srgbClr val="000000"/>
                </a:solidFill>
              </a:rPr>
              <a:t>|</a:t>
            </a:r>
            <a:r>
              <a: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rPr>
              <a:t>찌개</a:t>
            </a:r>
            <a:r>
              <a:rPr sz="2400">
                <a:solidFill>
                  <a:srgbClr val="000000"/>
                </a:solidFill>
              </a:rPr>
              <a:t>) </a:t>
            </a:r>
          </a:p>
        </p:txBody>
      </p:sp>
      <p:pic>
        <p:nvPicPr>
          <p:cNvPr id="404" name="Group 35.png" descr="Group 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내용 개체 틀 4"/>
          <p:cNvPicPr>
            <a:picLocks noChangeAspect="1"/>
          </p:cNvPicPr>
          <p:nvPr/>
        </p:nvPicPr>
        <p:blipFill>
          <a:blip r:embed="rId3"/>
          <a:srcRect t="60133" r="79744"/>
          <a:stretch>
            <a:fillRect/>
          </a:stretch>
        </p:blipFill>
        <p:spPr>
          <a:xfrm>
            <a:off x="2970530" y="2088515"/>
            <a:ext cx="3300095" cy="2289175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TextBox 5"/>
          <p:cNvSpPr txBox="1"/>
          <p:nvPr/>
        </p:nvSpPr>
        <p:spPr>
          <a:xfrm>
            <a:off x="1966595" y="5657850"/>
            <a:ext cx="9496425" cy="386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쪼개어진 형태소 내에서 </a:t>
            </a:r>
            <a:r>
              <a: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rPr>
              <a:t>TF-IDF</a:t>
            </a:r>
            <a:r>
              <a:t> 알고리즘을 통해 중요한 단어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ex) </a:t>
            </a:r>
            <a:r>
              <a:t>고기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찌개를 선정</a:t>
            </a:r>
          </a:p>
        </p:txBody>
      </p:sp>
      <p:sp>
        <p:nvSpPr>
          <p:cNvPr id="410" name="오른쪽 대괄호[R] 14"/>
          <p:cNvSpPr>
            <a:spLocks/>
          </p:cNvSpPr>
          <p:nvPr/>
        </p:nvSpPr>
        <p:spPr>
          <a:xfrm>
            <a:off x="6296025" y="2312670"/>
            <a:ext cx="226060" cy="1972310"/>
          </a:xfrm>
          <a:custGeom>
            <a:avLst/>
            <a:gdLst>
              <a:gd name="TX0" fmla="*/ 0 w 21602"/>
              <a:gd name="TY0" fmla="*/ 0 h 21602"/>
              <a:gd name="TX1" fmla="*/ 21600 w 21602"/>
              <a:gd name="TY1" fmla="*/ 322 h 21602"/>
              <a:gd name="TX2" fmla="*/ 21600 w 21602"/>
              <a:gd name="TY2" fmla="*/ 21278 h 21602"/>
              <a:gd name="TX3" fmla="*/ 0 w 21602"/>
              <a:gd name="TY3" fmla="*/ 21600 h 216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21602" h="21602">
                <a:moveTo>
                  <a:pt x="0" y="0"/>
                </a:moveTo>
                <a:cubicBezTo>
                  <a:pt x="11929" y="0"/>
                  <a:pt x="21600" y="144"/>
                  <a:pt x="21600" y="322"/>
                </a:cubicBezTo>
                <a:lnTo>
                  <a:pt x="21600" y="21278"/>
                </a:lnTo>
                <a:cubicBezTo>
                  <a:pt x="21600" y="21456"/>
                  <a:pt x="11929" y="21600"/>
                  <a:pt x="0" y="21600"/>
                </a:cubicBezTo>
              </a:path>
            </a:pathLst>
          </a:custGeom>
          <a:ln w="190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numCol="1" anchor="ctr">
            <a:noAutofit/>
          </a:bodyPr>
          <a:lstStyle/>
          <a:p>
            <a:pPr marL="0" indent="0" algn="ctr" latinLnBrk="0">
              <a:buFontTx/>
              <a:buNone/>
              <a:defRPr>
                <a:latin typeface="+mn-lt"/>
                <a:ea typeface="+mn-ea"/>
                <a:cs typeface="+mn-cs"/>
              </a:defRPr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Helvetica" charset="0"/>
              <a:ea typeface="Helvetica" charset="0"/>
              <a:cs typeface="+mj-cs"/>
            </a:endParaRPr>
          </a:p>
        </p:txBody>
      </p:sp>
      <p:sp>
        <p:nvSpPr>
          <p:cNvPr id="411" name="TextBox 15"/>
          <p:cNvSpPr txBox="1">
            <a:spLocks/>
          </p:cNvSpPr>
          <p:nvPr/>
        </p:nvSpPr>
        <p:spPr>
          <a:xfrm>
            <a:off x="6652895" y="2974340"/>
            <a:ext cx="1414145" cy="35877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>
                <a:solidFill>
                  <a:srgbClr val="FF0000"/>
                </a:solidFill>
              </a:defRPr>
            </a:lvl1pPr>
          </a:lstStyle>
          <a:p>
            <a:pPr marL="0" indent="0" latinLnBrk="0">
              <a:buFontTx/>
              <a:buNone/>
            </a:pPr>
            <a:r>
              <a:t>벡터화</a:t>
            </a:r>
            <a:endParaRPr lang="ko-KR" altLang="en-US"/>
          </a:p>
        </p:txBody>
      </p:sp>
      <p:pic>
        <p:nvPicPr>
          <p:cNvPr id="412" name="Group 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그림 48" descr="/Users/ljiun/Library/Group Containers/L48J367XN4.com.infraware.PolarisOffice/EngineTemp/4110/fImage16966155913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416" name="직사각형 1"/>
          <p:cNvSpPr txBox="1"/>
          <p:nvPr/>
        </p:nvSpPr>
        <p:spPr>
          <a:xfrm>
            <a:off x="234950" y="102870"/>
            <a:ext cx="2326640" cy="44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r>
              <a:t>TF-IDF: </a:t>
            </a:r>
            <a:r>
              <a:rPr sz="2200">
                <a:latin typeface="+mj-lt"/>
                <a:ea typeface="+mj-ea"/>
                <a:cs typeface="+mj-cs"/>
                <a:sym typeface="Helvetica"/>
              </a:rPr>
              <a:t>벡터화 확인</a:t>
            </a:r>
          </a:p>
        </p:txBody>
      </p:sp>
      <p:pic>
        <p:nvPicPr>
          <p:cNvPr id="418" name="Group 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내용 개체 틀 2"/>
          <p:cNvSpPr txBox="1">
            <a:spLocks noGrp="1"/>
          </p:cNvSpPr>
          <p:nvPr>
            <p:ph type="body" sz="half" idx="1"/>
          </p:nvPr>
        </p:nvSpPr>
        <p:spPr>
          <a:xfrm>
            <a:off x="838200" y="3453005"/>
            <a:ext cx="10515600" cy="303987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밀도 기반 클러스터링</a:t>
            </a:r>
          </a:p>
        </p:txBody>
      </p:sp>
      <p:sp>
        <p:nvSpPr>
          <p:cNvPr id="423" name="제목 1"/>
          <p:cNvSpPr txBox="1"/>
          <p:nvPr/>
        </p:nvSpPr>
        <p:spPr>
          <a:xfrm>
            <a:off x="883917" y="2079431"/>
            <a:ext cx="10424166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DBSCAN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제목 1"/>
          <p:cNvSpPr txBox="1">
            <a:spLocks noGrp="1"/>
          </p:cNvSpPr>
          <p:nvPr>
            <p:ph type="title"/>
          </p:nvPr>
        </p:nvSpPr>
        <p:spPr>
          <a:xfrm>
            <a:off x="3998686" y="2766217"/>
            <a:ext cx="10515603" cy="132556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주제 선정 배경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내용 개체 틀 5" descr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1690688"/>
            <a:ext cx="8470900" cy="3822703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TextBox 8"/>
          <p:cNvSpPr txBox="1"/>
          <p:nvPr/>
        </p:nvSpPr>
        <p:spPr>
          <a:xfrm>
            <a:off x="10619933" y="6492873"/>
            <a:ext cx="2215665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200"/>
            </a:pPr>
            <a:r>
              <a:t>그림 출처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Medium</a:t>
            </a:r>
          </a:p>
        </p:txBody>
      </p:sp>
      <p:pic>
        <p:nvPicPr>
          <p:cNvPr id="427" name="Group 18 (1).png" descr="Group 18 (1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타원 3"/>
          <p:cNvSpPr/>
          <p:nvPr/>
        </p:nvSpPr>
        <p:spPr>
          <a:xfrm>
            <a:off x="2570670" y="2536163"/>
            <a:ext cx="1293967" cy="1190452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32" name="타원 4"/>
          <p:cNvSpPr/>
          <p:nvPr/>
        </p:nvSpPr>
        <p:spPr>
          <a:xfrm>
            <a:off x="5449018" y="2536163"/>
            <a:ext cx="1293967" cy="1190449"/>
          </a:xfrm>
          <a:prstGeom prst="ellipse">
            <a:avLst/>
          </a:prstGeom>
          <a:solidFill>
            <a:srgbClr val="C5E0B4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33" name="타원 5"/>
          <p:cNvSpPr/>
          <p:nvPr/>
        </p:nvSpPr>
        <p:spPr>
          <a:xfrm>
            <a:off x="9285616" y="2536163"/>
            <a:ext cx="1293967" cy="1190451"/>
          </a:xfrm>
          <a:prstGeom prst="ellipse">
            <a:avLst/>
          </a:prstGeom>
          <a:solidFill>
            <a:srgbClr val="BDD7EE">
              <a:alpha val="5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34" name="내용 개체 틀 2"/>
          <p:cNvSpPr txBox="1">
            <a:spLocks noGrp="1"/>
          </p:cNvSpPr>
          <p:nvPr>
            <p:ph type="body" idx="1"/>
          </p:nvPr>
        </p:nvSpPr>
        <p:spPr>
          <a:xfrm>
            <a:off x="155275" y="2761831"/>
            <a:ext cx="16052321" cy="435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400"/>
            </a:lvl1pPr>
          </a:lstStyle>
          <a:p>
            <a:r>
              <a:t>DBSCAN(eps=0.3, min_samples=3, metric="cosine")</a:t>
            </a:r>
          </a:p>
        </p:txBody>
      </p:sp>
      <p:pic>
        <p:nvPicPr>
          <p:cNvPr id="435" name="Group 18 (1).png" descr="Group 18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55" y="1392362"/>
            <a:ext cx="5024580" cy="449005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extBox 5"/>
          <p:cNvSpPr txBox="1"/>
          <p:nvPr/>
        </p:nvSpPr>
        <p:spPr>
          <a:xfrm>
            <a:off x="7216282" y="975588"/>
            <a:ext cx="3600668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Violin Plot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으로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벡터값 분포 확인</a:t>
            </a:r>
          </a:p>
        </p:txBody>
      </p:sp>
      <p:sp>
        <p:nvSpPr>
          <p:cNvPr id="441" name="TextBox 6"/>
          <p:cNvSpPr/>
          <p:nvPr/>
        </p:nvSpPr>
        <p:spPr>
          <a:xfrm>
            <a:off x="8561120" y="1513336"/>
            <a:ext cx="1259460" cy="2432651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2" name="TextBox 7"/>
          <p:cNvSpPr txBox="1"/>
          <p:nvPr/>
        </p:nvSpPr>
        <p:spPr>
          <a:xfrm>
            <a:off x="7732638" y="4191641"/>
            <a:ext cx="349227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음식 분류에 영향을 미치는 값들</a:t>
            </a:r>
          </a:p>
        </p:txBody>
      </p:sp>
      <p:sp>
        <p:nvSpPr>
          <p:cNvPr id="443" name="구부러진 연결선[U] 9"/>
          <p:cNvSpPr/>
          <p:nvPr/>
        </p:nvSpPr>
        <p:spPr>
          <a:xfrm rot="10800000" flipV="1">
            <a:off x="7134383" y="3600255"/>
            <a:ext cx="1426739" cy="682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5400"/>
                  <a:pt x="21600" y="10800"/>
                </a:cubicBezTo>
                <a:cubicBezTo>
                  <a:pt x="21600" y="16200"/>
                  <a:pt x="18344" y="21600"/>
                  <a:pt x="15089" y="21600"/>
                </a:cubicBezTo>
              </a:path>
            </a:pathLst>
          </a:custGeom>
          <a:ln w="254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444" name="그림 15" descr="그림 15"/>
          <p:cNvPicPr>
            <a:picLocks noChangeAspect="1"/>
          </p:cNvPicPr>
          <p:nvPr/>
        </p:nvPicPr>
        <p:blipFill>
          <a:blip r:embed="rId4"/>
          <a:srcRect t="6225"/>
          <a:stretch>
            <a:fillRect/>
          </a:stretch>
        </p:blipFill>
        <p:spPr>
          <a:xfrm>
            <a:off x="63945" y="2667011"/>
            <a:ext cx="5024579" cy="1523975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오른쪽 화살표[R] 16"/>
          <p:cNvSpPr/>
          <p:nvPr/>
        </p:nvSpPr>
        <p:spPr>
          <a:xfrm>
            <a:off x="5247249" y="3235568"/>
            <a:ext cx="848754" cy="40182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B4D4A5"/>
              </a:gs>
              <a:gs pos="50000">
                <a:srgbClr val="A9CD97"/>
              </a:gs>
              <a:gs pos="100000">
                <a:srgbClr val="9BC985"/>
              </a:gs>
            </a:gsLst>
            <a:lin ang="5400000"/>
          </a:gradFill>
          <a:ln w="6350">
            <a:solidFill>
              <a:schemeClr val="accent6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6" name="TextBox 17"/>
          <p:cNvSpPr txBox="1"/>
          <p:nvPr/>
        </p:nvSpPr>
        <p:spPr>
          <a:xfrm>
            <a:off x="1287798" y="2096086"/>
            <a:ext cx="2947186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TF-IDF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로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벡터화시킨 데이터</a:t>
            </a:r>
          </a:p>
        </p:txBody>
      </p:sp>
      <p:pic>
        <p:nvPicPr>
          <p:cNvPr id="447" name="Group 18 (1).png" descr="Group 18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제목 1"/>
          <p:cNvSpPr txBox="1">
            <a:spLocks noGrp="1"/>
          </p:cNvSpPr>
          <p:nvPr>
            <p:ph type="title"/>
          </p:nvPr>
        </p:nvSpPr>
        <p:spPr>
          <a:xfrm>
            <a:off x="4403187" y="2321473"/>
            <a:ext cx="2958909" cy="1325564"/>
          </a:xfrm>
          <a:prstGeom prst="rect">
            <a:avLst/>
          </a:prstGeom>
        </p:spPr>
        <p:txBody>
          <a:bodyPr/>
          <a:lstStyle/>
          <a:p>
            <a:pPr algn="ctr"/>
            <a:r>
              <a:t>EPS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최적화</a:t>
            </a:r>
          </a:p>
        </p:txBody>
      </p:sp>
      <p:sp>
        <p:nvSpPr>
          <p:cNvPr id="452" name="내용 개체 틀 2"/>
          <p:cNvSpPr txBox="1">
            <a:spLocks noGrp="1"/>
          </p:cNvSpPr>
          <p:nvPr>
            <p:ph type="body" idx="1"/>
          </p:nvPr>
        </p:nvSpPr>
        <p:spPr>
          <a:xfrm>
            <a:off x="106678" y="3873744"/>
            <a:ext cx="12202553" cy="435134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Eps(Epsilon):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개별 데이터를 중심으로 입실론 반경을 갖는 원형 데이터의 영역</a:t>
            </a:r>
          </a:p>
        </p:txBody>
      </p:sp>
      <p:sp>
        <p:nvSpPr>
          <p:cNvPr id="453" name="내용 개체 틀 2"/>
          <p:cNvSpPr txBox="1"/>
          <p:nvPr/>
        </p:nvSpPr>
        <p:spPr>
          <a:xfrm>
            <a:off x="2359578" y="1584721"/>
            <a:ext cx="15960882" cy="510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000000">
                    <a:alpha val="36000"/>
                  </a:srgbClr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DBSCAN(</a:t>
            </a:r>
            <a:r>
              <a:rPr>
                <a:solidFill>
                  <a:srgbClr val="000000"/>
                </a:solidFill>
              </a:rPr>
              <a:t>eps=0.3</a:t>
            </a:r>
            <a:r>
              <a:t>, min_samples=3, metric="cosine" 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723"/>
            <a:ext cx="5806236" cy="3122578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TextBox 5"/>
          <p:cNvSpPr txBox="1"/>
          <p:nvPr/>
        </p:nvSpPr>
        <p:spPr>
          <a:xfrm>
            <a:off x="2047120" y="190556"/>
            <a:ext cx="1938840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Eps=1</a:t>
            </a:r>
          </a:p>
        </p:txBody>
      </p:sp>
      <p:pic>
        <p:nvPicPr>
          <p:cNvPr id="459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940" y="105723"/>
            <a:ext cx="4765717" cy="3168626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TextBox 8"/>
          <p:cNvSpPr txBox="1"/>
          <p:nvPr/>
        </p:nvSpPr>
        <p:spPr>
          <a:xfrm>
            <a:off x="8744707" y="190556"/>
            <a:ext cx="193884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Eps=0.8</a:t>
            </a:r>
          </a:p>
        </p:txBody>
      </p:sp>
      <p:pic>
        <p:nvPicPr>
          <p:cNvPr id="461" name="그림 10" descr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9700"/>
            <a:ext cx="4712123" cy="3122578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TextBox 11"/>
          <p:cNvSpPr txBox="1"/>
          <p:nvPr/>
        </p:nvSpPr>
        <p:spPr>
          <a:xfrm>
            <a:off x="2047120" y="3750319"/>
            <a:ext cx="1938840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Eps=0.5</a:t>
            </a:r>
          </a:p>
        </p:txBody>
      </p:sp>
      <p:pic>
        <p:nvPicPr>
          <p:cNvPr id="463" name="그림 13" descr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533" y="3643679"/>
            <a:ext cx="4712123" cy="312885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TextBox 14"/>
          <p:cNvSpPr txBox="1"/>
          <p:nvPr/>
        </p:nvSpPr>
        <p:spPr>
          <a:xfrm>
            <a:off x="8744707" y="3750319"/>
            <a:ext cx="193884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Eps=0.3</a:t>
            </a:r>
          </a:p>
        </p:txBody>
      </p:sp>
      <p:grpSp>
        <p:nvGrpSpPr>
          <p:cNvPr id="467" name="모서리가 둥근 직사각형 15"/>
          <p:cNvGrpSpPr/>
          <p:nvPr/>
        </p:nvGrpSpPr>
        <p:grpSpPr>
          <a:xfrm>
            <a:off x="4479009" y="2588215"/>
            <a:ext cx="2634718" cy="1531442"/>
            <a:chOff x="0" y="-1"/>
            <a:chExt cx="2634716" cy="1531441"/>
          </a:xfrm>
        </p:grpSpPr>
        <p:sp>
          <p:nvSpPr>
            <p:cNvPr id="465" name="모서리가 둥근 직사각형"/>
            <p:cNvSpPr/>
            <p:nvPr/>
          </p:nvSpPr>
          <p:spPr>
            <a:xfrm>
              <a:off x="0" y="-2"/>
              <a:ext cx="2634717" cy="153144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66" name="결정 기준:  같은 도형은  겹치지 않는다"/>
            <p:cNvSpPr txBox="1"/>
            <p:nvPr/>
          </p:nvSpPr>
          <p:spPr>
            <a:xfrm>
              <a:off x="120478" y="105611"/>
              <a:ext cx="2393760" cy="1320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결정 기준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:</a:t>
              </a:r>
              <a:br>
                <a:rPr>
                  <a:latin typeface="+mn-lt"/>
                  <a:ea typeface="+mn-ea"/>
                  <a:cs typeface="+mn-cs"/>
                  <a:sym typeface="Calibri"/>
                </a:rPr>
              </a:br>
              <a:br>
                <a:rPr>
                  <a:latin typeface="+mn-lt"/>
                  <a:ea typeface="+mn-ea"/>
                  <a:cs typeface="+mn-cs"/>
                  <a:sym typeface="Calibri"/>
                </a:rPr>
              </a:br>
              <a:r>
                <a:t>같은 도형은 </a:t>
              </a:r>
              <a:br/>
              <a:r>
                <a:t>겹치지 않는다</a:t>
              </a:r>
            </a:p>
          </p:txBody>
        </p:sp>
      </p:grpSp>
      <p:sp>
        <p:nvSpPr>
          <p:cNvPr id="468" name="도넛[D] 16"/>
          <p:cNvSpPr/>
          <p:nvPr/>
        </p:nvSpPr>
        <p:spPr>
          <a:xfrm>
            <a:off x="8117057" y="4009290"/>
            <a:ext cx="2433716" cy="2363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44" y="10800"/>
                </a:moveTo>
                <a:cubicBezTo>
                  <a:pt x="5244" y="13782"/>
                  <a:pt x="7731" y="16200"/>
                  <a:pt x="10800" y="16200"/>
                </a:cubicBezTo>
                <a:cubicBezTo>
                  <a:pt x="13869" y="16200"/>
                  <a:pt x="16356" y="13782"/>
                  <a:pt x="16356" y="10800"/>
                </a:cubicBezTo>
                <a:cubicBezTo>
                  <a:pt x="16356" y="7818"/>
                  <a:pt x="13869" y="5400"/>
                  <a:pt x="10800" y="5400"/>
                </a:cubicBezTo>
                <a:cubicBezTo>
                  <a:pt x="7731" y="5400"/>
                  <a:pt x="5244" y="7818"/>
                  <a:pt x="5244" y="10800"/>
                </a:cubicBezTo>
                <a:close/>
              </a:path>
            </a:pathLst>
          </a:custGeom>
          <a:solidFill>
            <a:srgbClr val="C5E0B4">
              <a:alpha val="41221"/>
            </a:srgbClr>
          </a:solidFill>
          <a:ln w="12700">
            <a:solidFill>
              <a:srgbClr val="C5E0B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제목 1"/>
          <p:cNvSpPr txBox="1">
            <a:spLocks noGrp="1"/>
          </p:cNvSpPr>
          <p:nvPr>
            <p:ph type="title"/>
          </p:nvPr>
        </p:nvSpPr>
        <p:spPr>
          <a:xfrm>
            <a:off x="1443111" y="2372323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Min_samples(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최소 데이터 수</a:t>
            </a:r>
            <a:r>
              <a:t>)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최적화</a:t>
            </a:r>
          </a:p>
        </p:txBody>
      </p:sp>
      <p:sp>
        <p:nvSpPr>
          <p:cNvPr id="473" name="내용 개체 틀 2"/>
          <p:cNvSpPr txBox="1">
            <a:spLocks noGrp="1"/>
          </p:cNvSpPr>
          <p:nvPr>
            <p:ph type="body" idx="1"/>
          </p:nvPr>
        </p:nvSpPr>
        <p:spPr>
          <a:xfrm>
            <a:off x="381583" y="4118657"/>
            <a:ext cx="11428833" cy="435134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Min_samples: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개별 데이터의 입실론 주변 영역에 포함되는 타 데이터 수</a:t>
            </a:r>
          </a:p>
        </p:txBody>
      </p:sp>
      <p:sp>
        <p:nvSpPr>
          <p:cNvPr id="474" name="내용 개체 틀 2"/>
          <p:cNvSpPr txBox="1"/>
          <p:nvPr/>
        </p:nvSpPr>
        <p:spPr>
          <a:xfrm>
            <a:off x="2359578" y="1584721"/>
            <a:ext cx="15960882" cy="510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000000">
                    <a:alpha val="30000"/>
                  </a:srgbClr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DBSCAN(eps=0.3, </a:t>
            </a:r>
            <a:r>
              <a:rPr>
                <a:solidFill>
                  <a:srgbClr val="000000"/>
                </a:solidFill>
              </a:rPr>
              <a:t>min_samples=3</a:t>
            </a:r>
            <a:r>
              <a:t>, metric="cosine" 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Box 3"/>
          <p:cNvSpPr txBox="1"/>
          <p:nvPr/>
        </p:nvSpPr>
        <p:spPr>
          <a:xfrm>
            <a:off x="45719" y="170480"/>
            <a:ext cx="3953618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EPS=0.3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고정</a:t>
            </a:r>
            <a:r>
              <a:t>, min_samples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최적화 </a:t>
            </a:r>
          </a:p>
        </p:txBody>
      </p:sp>
      <p:pic>
        <p:nvPicPr>
          <p:cNvPr id="479" name="그림 5" descr="그림 5"/>
          <p:cNvPicPr>
            <a:picLocks noChangeAspect="1"/>
          </p:cNvPicPr>
          <p:nvPr/>
        </p:nvPicPr>
        <p:blipFill>
          <a:blip r:embed="rId3"/>
          <a:srcRect t="44194" b="37376"/>
          <a:stretch>
            <a:fillRect/>
          </a:stretch>
        </p:blipFill>
        <p:spPr>
          <a:xfrm>
            <a:off x="9563054" y="1592917"/>
            <a:ext cx="1743792" cy="289243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TextBox 7"/>
          <p:cNvSpPr txBox="1"/>
          <p:nvPr/>
        </p:nvSpPr>
        <p:spPr>
          <a:xfrm>
            <a:off x="1302049" y="731530"/>
            <a:ext cx="193884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min_samples=2</a:t>
            </a:r>
          </a:p>
        </p:txBody>
      </p:sp>
      <p:sp>
        <p:nvSpPr>
          <p:cNvPr id="481" name="TextBox 8"/>
          <p:cNvSpPr txBox="1"/>
          <p:nvPr/>
        </p:nvSpPr>
        <p:spPr>
          <a:xfrm>
            <a:off x="9322282" y="657817"/>
            <a:ext cx="1938841" cy="333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min_samples=3</a:t>
            </a:r>
          </a:p>
        </p:txBody>
      </p:sp>
      <p:pic>
        <p:nvPicPr>
          <p:cNvPr id="482" name="그림 12" descr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55" y="3778679"/>
            <a:ext cx="3313401" cy="23919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5" name="모서리가 둥근 직사각형 6"/>
          <p:cNvGrpSpPr/>
          <p:nvPr/>
        </p:nvGrpSpPr>
        <p:grpSpPr>
          <a:xfrm>
            <a:off x="3965777" y="2790157"/>
            <a:ext cx="4264621" cy="1716521"/>
            <a:chOff x="0" y="0"/>
            <a:chExt cx="4264619" cy="1716520"/>
          </a:xfrm>
        </p:grpSpPr>
        <p:sp>
          <p:nvSpPr>
            <p:cNvPr id="483" name="모서리가 둥근 직사각형"/>
            <p:cNvSpPr/>
            <p:nvPr/>
          </p:nvSpPr>
          <p:spPr>
            <a:xfrm>
              <a:off x="-1" y="25091"/>
              <a:ext cx="4264620" cy="166634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484" name="결정 기준:  *  노이즈를 적절하게 처리한다…"/>
            <p:cNvSpPr txBox="1"/>
            <p:nvPr/>
          </p:nvSpPr>
          <p:spPr>
            <a:xfrm>
              <a:off x="127064" y="-1"/>
              <a:ext cx="4010491" cy="1716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t>	          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결정 기준</a:t>
              </a:r>
              <a:r>
                <a:t>:</a:t>
              </a:r>
              <a:br/>
              <a:br/>
              <a:r>
                <a:t>*  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노이즈를 적절하게 처리한다</a:t>
              </a:r>
            </a:p>
            <a:p>
              <a:pPr marL="285750" indent="-285750">
                <a:buSzPct val="100000"/>
                <a:buFont typeface="Arial"/>
                <a:buChar char="•"/>
              </a:pPr>
              <a:r>
                <a:t>각 클러스터에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NAN</a:t>
              </a:r>
              <a:r>
                <a:t> 값이 없어야 한다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marL="285750" indent="-285750">
                <a:buSzPct val="100000"/>
                <a:buFont typeface="Arial"/>
                <a:buChar char="•"/>
              </a:pPr>
              <a:r>
                <a:t>클러스터 수가 적지 않아야 한다</a:t>
              </a:r>
            </a:p>
          </p:txBody>
        </p:sp>
      </p:grpSp>
      <p:sp>
        <p:nvSpPr>
          <p:cNvPr id="486" name="TextBox 18"/>
          <p:cNvSpPr txBox="1"/>
          <p:nvPr/>
        </p:nvSpPr>
        <p:spPr>
          <a:xfrm>
            <a:off x="492196" y="2846011"/>
            <a:ext cx="3221965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Noise: 41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 </a:t>
            </a:r>
            <a:r>
              <a:t>|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총 </a:t>
            </a:r>
            <a:r>
              <a:t>Cluster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수</a:t>
            </a:r>
            <a:r>
              <a:t>: 48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</a:t>
            </a:r>
          </a:p>
        </p:txBody>
      </p:sp>
      <p:pic>
        <p:nvPicPr>
          <p:cNvPr id="487" name="그림 21" descr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717" y="2571169"/>
            <a:ext cx="3515130" cy="201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그림 23" descr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717" y="4809220"/>
            <a:ext cx="3283102" cy="18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TextBox 24"/>
          <p:cNvSpPr txBox="1"/>
          <p:nvPr/>
        </p:nvSpPr>
        <p:spPr>
          <a:xfrm>
            <a:off x="9941568" y="4481591"/>
            <a:ext cx="497043" cy="52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45718" tIns="45718" rIns="45718" bIns="45718">
            <a:spAutoFit/>
          </a:bodyPr>
          <a:lstStyle>
            <a:lvl1pPr>
              <a:defRPr sz="3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…</a:t>
            </a:r>
          </a:p>
        </p:txBody>
      </p:sp>
      <p:pic>
        <p:nvPicPr>
          <p:cNvPr id="490" name="그림 26" descr="그림 26"/>
          <p:cNvPicPr>
            <a:picLocks noChangeAspect="1"/>
          </p:cNvPicPr>
          <p:nvPr/>
        </p:nvPicPr>
        <p:blipFill>
          <a:blip r:embed="rId7"/>
          <a:srcRect t="65154"/>
          <a:stretch>
            <a:fillRect/>
          </a:stretch>
        </p:blipFill>
        <p:spPr>
          <a:xfrm>
            <a:off x="9702010" y="2134864"/>
            <a:ext cx="1626530" cy="329659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TextBox 28"/>
          <p:cNvSpPr txBox="1"/>
          <p:nvPr/>
        </p:nvSpPr>
        <p:spPr>
          <a:xfrm>
            <a:off x="7910820" y="1666256"/>
            <a:ext cx="3012845" cy="901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Noise: 73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개 </a:t>
            </a:r>
          </a:p>
          <a:p>
            <a:pPr>
              <a:defRPr sz="16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j-lt"/>
              <a:ea typeface="+mj-ea"/>
              <a:cs typeface="+mj-cs"/>
              <a:sym typeface="Helvetica"/>
            </a:endParaRPr>
          </a:p>
          <a:p>
            <a:pPr>
              <a:defRPr sz="1600">
                <a:solidFill>
                  <a:srgbClr val="0070C0"/>
                </a:solidFill>
              </a:defRPr>
            </a:pPr>
            <a:r>
              <a:t>총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Cluster </a:t>
            </a:r>
            <a:r>
              <a:t>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32</a:t>
            </a:r>
            <a:r>
              <a:t>개</a:t>
            </a:r>
          </a:p>
        </p:txBody>
      </p:sp>
      <p:pic>
        <p:nvPicPr>
          <p:cNvPr id="492" name="그림 31" descr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43" y="1186517"/>
            <a:ext cx="3086101" cy="40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그림 33" descr="그림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023" y="1583195"/>
            <a:ext cx="1676402" cy="317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그림 35" descr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2" y="2134864"/>
            <a:ext cx="1675415" cy="698503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extBox 36"/>
          <p:cNvSpPr txBox="1"/>
          <p:nvPr/>
        </p:nvSpPr>
        <p:spPr>
          <a:xfrm>
            <a:off x="2354326" y="1913346"/>
            <a:ext cx="333084" cy="3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…</a:t>
            </a:r>
          </a:p>
        </p:txBody>
      </p:sp>
      <p:pic>
        <p:nvPicPr>
          <p:cNvPr id="496" name="그림 37" descr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525" y="1153204"/>
            <a:ext cx="3086103" cy="406403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TextBox 38"/>
          <p:cNvSpPr txBox="1"/>
          <p:nvPr/>
        </p:nvSpPr>
        <p:spPr>
          <a:xfrm>
            <a:off x="10336358" y="1893371"/>
            <a:ext cx="333084" cy="344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…</a:t>
            </a:r>
          </a:p>
        </p:txBody>
      </p:sp>
      <p:sp>
        <p:nvSpPr>
          <p:cNvPr id="498" name="직선 화살표 연결선 2"/>
          <p:cNvSpPr/>
          <p:nvPr/>
        </p:nvSpPr>
        <p:spPr>
          <a:xfrm flipH="1">
            <a:off x="761998" y="4114800"/>
            <a:ext cx="325398" cy="0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99" name="직선 화살표 연결선 9"/>
          <p:cNvSpPr/>
          <p:nvPr/>
        </p:nvSpPr>
        <p:spPr>
          <a:xfrm flipH="1">
            <a:off x="691978" y="6046573"/>
            <a:ext cx="325395" cy="3"/>
          </a:xfrm>
          <a:prstGeom prst="line">
            <a:avLst/>
          </a:prstGeom>
          <a:ln w="12700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00" name="one (7).png" descr="one (7)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내용 개체 틀 2"/>
          <p:cNvSpPr txBox="1">
            <a:spLocks noGrp="1"/>
          </p:cNvSpPr>
          <p:nvPr>
            <p:ph type="body" sz="half" idx="1"/>
          </p:nvPr>
        </p:nvSpPr>
        <p:spPr>
          <a:xfrm>
            <a:off x="838200" y="3882390"/>
            <a:ext cx="10516235" cy="2294890"/>
          </a:xfrm>
          <a:prstGeom prst="rect">
            <a:avLst/>
          </a:prstGeom>
        </p:spPr>
        <p:txBody>
          <a:bodyPr vert="horz" wrap="square" lIns="45720" tIns="45720" rIns="4572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sz="2000"/>
              <a:t>거리를 재는 방식</a:t>
            </a:r>
            <a:endParaRPr lang="ko-KR" altLang="en-US" sz="2000"/>
          </a:p>
        </p:txBody>
      </p:sp>
      <p:sp>
        <p:nvSpPr>
          <p:cNvPr id="505" name="제목 1"/>
          <p:cNvSpPr txBox="1"/>
          <p:nvPr/>
        </p:nvSpPr>
        <p:spPr>
          <a:xfrm>
            <a:off x="883920" y="2675890"/>
            <a:ext cx="10424795" cy="1326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45720" tIns="45720" rIns="45720" bIns="45720" numCol="1" anchor="ctr">
            <a:normAutofit/>
          </a:bodyPr>
          <a:lstStyle/>
          <a:p>
            <a:pPr marL="0" indent="0" algn="ctr" latinLnBrk="0">
              <a:lnSpc>
                <a:spcPct val="90000"/>
              </a:lnSpc>
              <a:buFontTx/>
              <a:buNone/>
              <a:defRPr sz="4400">
                <a:latin typeface="Calibri Light" charset="0"/>
                <a:ea typeface="Calibri Light" charset="0"/>
                <a:cs typeface="Calibri Light" charset="0"/>
              </a:defRPr>
            </a:pPr>
            <a:r>
              <a:rPr sz="4400"/>
              <a:t>Metric </a:t>
            </a:r>
            <a:r>
              <a:rPr sz="4400">
                <a:latin typeface="+mj-lt"/>
                <a:ea typeface="+mj-ea"/>
                <a:cs typeface="+mj-cs"/>
              </a:rPr>
              <a:t>결정</a:t>
            </a:r>
            <a:endParaRPr lang="ko-KR" altLang="en-US" sz="4400">
              <a:latin typeface="+mj-lt"/>
              <a:ea typeface="+mj-ea"/>
              <a:cs typeface="+mj-cs"/>
            </a:endParaRPr>
          </a:p>
        </p:txBody>
      </p:sp>
      <p:sp>
        <p:nvSpPr>
          <p:cNvPr id="506" name="내용 개체 틀 2"/>
          <p:cNvSpPr txBox="1">
            <a:spLocks/>
          </p:cNvSpPr>
          <p:nvPr/>
        </p:nvSpPr>
        <p:spPr>
          <a:xfrm>
            <a:off x="5715" y="1584960"/>
            <a:ext cx="12181205" cy="51054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normAutofit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t>DBSCAN(eps=0.3, min_samples=3, </a:t>
            </a:r>
            <a:r>
              <a:rPr>
                <a:solidFill>
                  <a:srgbClr val="000000"/>
                </a:solidFill>
              </a:rPr>
              <a:t>metric="cosine" </a:t>
            </a:r>
            <a:r>
              <a:t>)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50" y="1336675"/>
            <a:ext cx="3524250" cy="2247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그림 7"/>
          <p:cNvPicPr>
            <a:picLocks noChangeAspect="1"/>
          </p:cNvPicPr>
          <p:nvPr/>
        </p:nvPicPr>
        <p:blipFill>
          <a:blip r:embed="rId4"/>
          <a:srcRect t="40726"/>
          <a:stretch>
            <a:fillRect/>
          </a:stretch>
        </p:blipFill>
        <p:spPr>
          <a:xfrm>
            <a:off x="8291830" y="4744085"/>
            <a:ext cx="3595370" cy="2113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885" y="1392555"/>
            <a:ext cx="3110230" cy="5465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15" y="1392555"/>
            <a:ext cx="2688590" cy="5465445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TextBox 12"/>
          <p:cNvSpPr txBox="1"/>
          <p:nvPr/>
        </p:nvSpPr>
        <p:spPr>
          <a:xfrm>
            <a:off x="1659890" y="967105"/>
            <a:ext cx="192024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Euclidean</a:t>
            </a:r>
          </a:p>
        </p:txBody>
      </p:sp>
      <p:sp>
        <p:nvSpPr>
          <p:cNvPr id="513" name="TextBox 13"/>
          <p:cNvSpPr txBox="1"/>
          <p:nvPr/>
        </p:nvSpPr>
        <p:spPr>
          <a:xfrm>
            <a:off x="5584825" y="967105"/>
            <a:ext cx="192024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Manhattan</a:t>
            </a:r>
          </a:p>
        </p:txBody>
      </p:sp>
      <p:sp>
        <p:nvSpPr>
          <p:cNvPr id="514" name="TextBox 14"/>
          <p:cNvSpPr txBox="1"/>
          <p:nvPr/>
        </p:nvSpPr>
        <p:spPr>
          <a:xfrm>
            <a:off x="9766300" y="967105"/>
            <a:ext cx="1920240" cy="33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Cosine</a:t>
            </a:r>
          </a:p>
        </p:txBody>
      </p:sp>
      <p:sp>
        <p:nvSpPr>
          <p:cNvPr id="515" name="TextBox 15"/>
          <p:cNvSpPr txBox="1"/>
          <p:nvPr/>
        </p:nvSpPr>
        <p:spPr>
          <a:xfrm>
            <a:off x="10189210" y="3851275"/>
            <a:ext cx="601345" cy="1115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vert="eaVert" lIns="45718" tIns="45718" rIns="45718" bIns="45718">
            <a:spAutoFit/>
          </a:bodyPr>
          <a:lstStyle>
            <a:lvl1pPr>
              <a:defRPr sz="40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…</a:t>
            </a:r>
          </a:p>
        </p:txBody>
      </p:sp>
      <p:sp>
        <p:nvSpPr>
          <p:cNvPr id="516" name="TextBox 16"/>
          <p:cNvSpPr txBox="1"/>
          <p:nvPr/>
        </p:nvSpPr>
        <p:spPr>
          <a:xfrm>
            <a:off x="5194300" y="330200"/>
            <a:ext cx="3411220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Silhouette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시각화</a:t>
            </a:r>
          </a:p>
        </p:txBody>
      </p:sp>
      <p:grpSp>
        <p:nvGrpSpPr>
          <p:cNvPr id="519" name="한쪽 모서리가 잘린 사각형 17"/>
          <p:cNvGrpSpPr/>
          <p:nvPr/>
        </p:nvGrpSpPr>
        <p:grpSpPr>
          <a:xfrm>
            <a:off x="8975090" y="68580"/>
            <a:ext cx="3160395" cy="898525"/>
            <a:chOff x="8975090" y="68580"/>
            <a:chExt cx="3160395" cy="898525"/>
          </a:xfrm>
        </p:grpSpPr>
        <p:sp>
          <p:nvSpPr>
            <p:cNvPr id="517" name="도형"/>
            <p:cNvSpPr>
              <a:spLocks/>
            </p:cNvSpPr>
            <p:nvPr/>
          </p:nvSpPr>
          <p:spPr>
            <a:xfrm>
              <a:off x="8975090" y="68580"/>
              <a:ext cx="3161030" cy="899160"/>
            </a:xfrm>
            <a:custGeom>
              <a:avLst/>
              <a:gdLst>
                <a:gd name="TX0" fmla="*/ 0 w 21601"/>
                <a:gd name="TY0" fmla="*/ 0 h 21601"/>
                <a:gd name="TX1" fmla="*/ 20577 w 21601"/>
                <a:gd name="TY1" fmla="*/ 0 h 21601"/>
                <a:gd name="TX2" fmla="*/ 21600 w 21601"/>
                <a:gd name="TY2" fmla="*/ 3600 h 21601"/>
                <a:gd name="TX3" fmla="*/ 21600 w 21601"/>
                <a:gd name="TY3" fmla="*/ 21600 h 21601"/>
                <a:gd name="TX4" fmla="*/ 0 w 21601"/>
                <a:gd name="TY4" fmla="*/ 21600 h 2160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1601" h="21601">
                  <a:moveTo>
                    <a:pt x="0" y="0"/>
                  </a:moveTo>
                  <a:lnTo>
                    <a:pt x="20577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DC3E6"/>
            </a:solidFill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noAutofit/>
            </a:bodyPr>
            <a:lstStyle/>
            <a:p>
              <a:pPr marL="0" indent="0" latinLnBrk="0">
                <a:buFontTx/>
                <a:buNone/>
                <a:defRPr sz="1400">
                  <a:latin typeface="+mn-lt"/>
                  <a:ea typeface="+mn-ea"/>
                  <a:cs typeface="+mn-cs"/>
                </a:defRPr>
              </a:pPr>
              <a:endParaRPr lang="ko-KR" altLang="en-US" sz="1400">
                <a:latin typeface="Calibri" charset="0"/>
                <a:ea typeface="+mn-ea"/>
                <a:cs typeface="+mn-cs"/>
              </a:endParaRPr>
            </a:p>
          </p:txBody>
        </p:sp>
        <p:sp>
          <p:nvSpPr>
            <p:cNvPr id="518" name="1 근처: 근처 군집과 거리가 멀다…"/>
            <p:cNvSpPr txBox="1">
              <a:spLocks/>
            </p:cNvSpPr>
            <p:nvPr/>
          </p:nvSpPr>
          <p:spPr>
            <a:xfrm>
              <a:off x="9020810" y="127635"/>
              <a:ext cx="2994660" cy="7835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numCol="1" anchor="ctr">
              <a:spAutoFit/>
            </a:bodyPr>
            <a:lstStyle/>
            <a:p>
              <a:pPr marL="0" indent="0" latinLnBrk="0">
                <a:buFontTx/>
                <a:buNone/>
                <a:defRPr sz="1400">
                  <a:latin typeface="+mn-lt"/>
                  <a:ea typeface="+mn-ea"/>
                  <a:cs typeface="+mn-cs"/>
                </a:defRPr>
              </a:pPr>
              <a:r>
                <a:rPr sz="1500"/>
                <a:t>1</a:t>
              </a:r>
              <a:r>
                <a:rPr sz="1500">
                  <a:latin typeface="+mj-lt"/>
                  <a:ea typeface="+mj-ea"/>
                  <a:cs typeface="+mj-cs"/>
                </a:rPr>
                <a:t> 근처</a:t>
              </a:r>
              <a:r>
                <a:rPr sz="1500"/>
                <a:t>:</a:t>
              </a:r>
              <a:r>
                <a:rPr sz="1500">
                  <a:latin typeface="+mj-lt"/>
                  <a:ea typeface="+mj-ea"/>
                  <a:cs typeface="+mj-cs"/>
                </a:rPr>
                <a:t> 근처 군집과 거리가 멀다</a:t>
              </a:r>
              <a:endParaRPr lang="ko-KR" altLang="en-US" sz="1500">
                <a:latin typeface="+mj-lt"/>
                <a:ea typeface="+mj-ea"/>
                <a:cs typeface="+mj-cs"/>
              </a:endParaRPr>
            </a:p>
            <a:p>
              <a:pPr marL="0" indent="0" latinLnBrk="0">
                <a:buFontTx/>
                <a:buNone/>
                <a:defRPr sz="1400">
                  <a:latin typeface="+mn-lt"/>
                  <a:ea typeface="+mn-ea"/>
                  <a:cs typeface="+mn-cs"/>
                </a:defRPr>
              </a:pPr>
              <a:r>
                <a:rPr sz="1500"/>
                <a:t>0</a:t>
              </a:r>
              <a:r>
                <a:rPr sz="1500">
                  <a:latin typeface="+mj-lt"/>
                  <a:ea typeface="+mj-ea"/>
                  <a:cs typeface="+mj-cs"/>
                </a:rPr>
                <a:t> 근처</a:t>
              </a:r>
              <a:r>
                <a:rPr sz="1500"/>
                <a:t>:</a:t>
              </a:r>
              <a:r>
                <a:rPr sz="1500">
                  <a:latin typeface="+mj-lt"/>
                  <a:ea typeface="+mj-ea"/>
                  <a:cs typeface="+mj-cs"/>
                </a:rPr>
                <a:t> 근처 군집과 거리가 가깝다</a:t>
              </a:r>
              <a:endParaRPr lang="ko-KR" altLang="en-US">
                <a:latin typeface="Helvetica" charset="0"/>
                <a:ea typeface="Helvetica" charset="0"/>
                <a:cs typeface="+mj-cs"/>
              </a:endParaRPr>
            </a:p>
            <a:p>
              <a:pPr marL="0" indent="0" latinLnBrk="0">
                <a:buFontTx/>
                <a:buNone/>
                <a:defRPr sz="1400"/>
              </a:pPr>
              <a:r>
                <a:rPr sz="1500"/>
                <a:t>음수</a:t>
              </a:r>
              <a:r>
                <a:rPr sz="1500">
                  <a:latin typeface="+mn-lt"/>
                  <a:ea typeface="+mn-ea"/>
                  <a:cs typeface="+mn-cs"/>
                </a:rPr>
                <a:t>: A</a:t>
              </a:r>
              <a:r>
                <a:rPr sz="1500"/>
                <a:t>군집의 데이터가 </a:t>
              </a:r>
              <a:r>
                <a:rPr sz="1500">
                  <a:latin typeface="+mn-lt"/>
                  <a:ea typeface="+mn-ea"/>
                  <a:cs typeface="+mn-cs"/>
                </a:rPr>
                <a:t>B</a:t>
              </a:r>
              <a:r>
                <a:rPr sz="1500"/>
                <a:t>로 할당</a:t>
              </a:r>
              <a:endParaRPr lang="ko-KR" altLang="en-US" sz="15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제목 1"/>
          <p:cNvSpPr txBox="1">
            <a:spLocks noGrp="1"/>
          </p:cNvSpPr>
          <p:nvPr>
            <p:ph type="title"/>
          </p:nvPr>
        </p:nvSpPr>
        <p:spPr>
          <a:xfrm>
            <a:off x="566305" y="152687"/>
            <a:ext cx="10515601" cy="1325563"/>
          </a:xfrm>
          <a:prstGeom prst="rect">
            <a:avLst/>
          </a:prstGeom>
        </p:spPr>
        <p:txBody>
          <a:bodyPr/>
          <a:lstStyle>
            <a:lvl1pPr algn="ctr"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전통주와 잘 어울리는 음식 군집화 결과</a:t>
            </a:r>
          </a:p>
        </p:txBody>
      </p:sp>
      <p:sp>
        <p:nvSpPr>
          <p:cNvPr id="524" name="모서리가 둥근 직사각형 4"/>
          <p:cNvSpPr/>
          <p:nvPr/>
        </p:nvSpPr>
        <p:spPr>
          <a:xfrm>
            <a:off x="429493" y="1590400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5" name="모서리가 둥근 직사각형 5"/>
          <p:cNvSpPr/>
          <p:nvPr/>
        </p:nvSpPr>
        <p:spPr>
          <a:xfrm>
            <a:off x="6317691" y="1536952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6" name="모서리가 둥근 직사각형 6"/>
          <p:cNvSpPr/>
          <p:nvPr/>
        </p:nvSpPr>
        <p:spPr>
          <a:xfrm>
            <a:off x="429493" y="3985552"/>
            <a:ext cx="5278583" cy="1805567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7" name="모서리가 둥근 직사각형 7"/>
          <p:cNvSpPr/>
          <p:nvPr/>
        </p:nvSpPr>
        <p:spPr>
          <a:xfrm>
            <a:off x="6317691" y="3964027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8" name="TextBox 8"/>
          <p:cNvSpPr txBox="1"/>
          <p:nvPr/>
        </p:nvSpPr>
        <p:spPr>
          <a:xfrm>
            <a:off x="2114530" y="1403402"/>
            <a:ext cx="1908507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샐러드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(Cluster 1)</a:t>
            </a:r>
          </a:p>
        </p:txBody>
      </p:sp>
      <p:sp>
        <p:nvSpPr>
          <p:cNvPr id="529" name="TextBox 9"/>
          <p:cNvSpPr txBox="1"/>
          <p:nvPr/>
        </p:nvSpPr>
        <p:spPr>
          <a:xfrm>
            <a:off x="8111845" y="1349134"/>
            <a:ext cx="1690275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치즈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(Cluster 2)</a:t>
            </a:r>
          </a:p>
        </p:txBody>
      </p:sp>
      <p:sp>
        <p:nvSpPr>
          <p:cNvPr id="530" name="TextBox 10"/>
          <p:cNvSpPr txBox="1"/>
          <p:nvPr/>
        </p:nvSpPr>
        <p:spPr>
          <a:xfrm>
            <a:off x="2227097" y="3800885"/>
            <a:ext cx="1853049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김치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(Cluster 3)</a:t>
            </a:r>
          </a:p>
        </p:txBody>
      </p:sp>
      <p:sp>
        <p:nvSpPr>
          <p:cNvPr id="531" name="TextBox 11"/>
          <p:cNvSpPr txBox="1"/>
          <p:nvPr/>
        </p:nvSpPr>
        <p:spPr>
          <a:xfrm>
            <a:off x="8030457" y="3776207"/>
            <a:ext cx="1853049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갈비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(Cluster 4)</a:t>
            </a:r>
          </a:p>
        </p:txBody>
      </p:sp>
      <p:sp>
        <p:nvSpPr>
          <p:cNvPr id="532" name="TextBox 12"/>
          <p:cNvSpPr txBox="1"/>
          <p:nvPr/>
        </p:nvSpPr>
        <p:spPr>
          <a:xfrm>
            <a:off x="478659" y="2043783"/>
            <a:ext cx="5349931" cy="1012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A</a:t>
            </a:r>
            <a:r>
              <a:t> 추천메뉴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샐러드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카르파쵸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가벼운 튀김</a:t>
            </a:r>
            <a:br/>
            <a:br/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B </a:t>
            </a:r>
            <a:r>
              <a:t>추천메뉴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애플파이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과실 샐러드</a:t>
            </a:r>
          </a:p>
        </p:txBody>
      </p:sp>
      <p:sp>
        <p:nvSpPr>
          <p:cNvPr id="533" name="TextBox 14"/>
          <p:cNvSpPr txBox="1"/>
          <p:nvPr/>
        </p:nvSpPr>
        <p:spPr>
          <a:xfrm>
            <a:off x="612023" y="4235839"/>
            <a:ext cx="5349931" cy="163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E </a:t>
            </a:r>
            <a:r>
              <a:t>추천 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김치찜</a:t>
            </a:r>
            <a:br/>
            <a:br/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F </a:t>
            </a:r>
            <a:r>
              <a:t>추천 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매운 김치찜</a:t>
            </a:r>
            <a:br/>
            <a:br/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G</a:t>
            </a:r>
            <a:r>
              <a:t> 추천 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김치전</a:t>
            </a:r>
          </a:p>
        </p:txBody>
      </p:sp>
      <p:sp>
        <p:nvSpPr>
          <p:cNvPr id="534" name="TextBox 15"/>
          <p:cNvSpPr txBox="1"/>
          <p:nvPr/>
        </p:nvSpPr>
        <p:spPr>
          <a:xfrm>
            <a:off x="6366857" y="1970645"/>
            <a:ext cx="5349931" cy="10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C</a:t>
            </a:r>
            <a:r>
              <a:t> 추천메뉴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모짜렐라 치즈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스모키 치즈</a:t>
            </a:r>
            <a:endParaRPr>
              <a:latin typeface="+mn-lt"/>
              <a:ea typeface="+mn-ea"/>
              <a:cs typeface="+mn-cs"/>
              <a:sym typeface="Calibri"/>
            </a:endParaRPr>
          </a:p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br/>
            <a:r>
              <a:rPr>
                <a:latin typeface="+mj-lt"/>
                <a:ea typeface="+mj-ea"/>
                <a:cs typeface="+mj-cs"/>
                <a:sym typeface="Helvetica"/>
              </a:rPr>
              <a:t>전통주</a:t>
            </a:r>
            <a:r>
              <a:t> 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추천메뉴</a:t>
            </a:r>
            <a:r>
              <a:t>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치즈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육류</a:t>
            </a:r>
          </a:p>
        </p:txBody>
      </p:sp>
      <p:sp>
        <p:nvSpPr>
          <p:cNvPr id="535" name="TextBox 19"/>
          <p:cNvSpPr txBox="1"/>
          <p:nvPr/>
        </p:nvSpPr>
        <p:spPr>
          <a:xfrm>
            <a:off x="6363410" y="4397716"/>
            <a:ext cx="5349931" cy="101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H</a:t>
            </a:r>
            <a:r>
              <a:t> 추천메뉴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 </a:t>
            </a:r>
            <a:r>
              <a:t>양념 소갈비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육전</a:t>
            </a:r>
            <a:br/>
            <a:br/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I </a:t>
            </a:r>
            <a:r>
              <a:t>추천메뉴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양념 갈비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불고기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타원 10"/>
          <p:cNvSpPr/>
          <p:nvPr/>
        </p:nvSpPr>
        <p:spPr>
          <a:xfrm>
            <a:off x="7847330" y="3378200"/>
            <a:ext cx="4377055" cy="3392805"/>
          </a:xfrm>
          <a:prstGeom prst="ellipse">
            <a:avLst/>
          </a:prstGeom>
          <a:ln w="28575">
            <a:solidFill>
              <a:srgbClr val="FFD966">
                <a:alpha val="57999"/>
              </a:srgbClr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7" name="타원 9"/>
          <p:cNvSpPr/>
          <p:nvPr/>
        </p:nvSpPr>
        <p:spPr>
          <a:xfrm>
            <a:off x="8060690" y="1101090"/>
            <a:ext cx="3404235" cy="1618615"/>
          </a:xfrm>
          <a:prstGeom prst="ellipse">
            <a:avLst/>
          </a:prstGeom>
          <a:ln w="28575">
            <a:solidFill>
              <a:srgbClr val="FFD966">
                <a:alpha val="42000"/>
              </a:srgbClr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8" name="타원 5"/>
          <p:cNvSpPr/>
          <p:nvPr/>
        </p:nvSpPr>
        <p:spPr>
          <a:xfrm>
            <a:off x="-245110" y="2344420"/>
            <a:ext cx="4377055" cy="3945255"/>
          </a:xfrm>
          <a:prstGeom prst="ellipse">
            <a:avLst/>
          </a:prstGeom>
          <a:ln w="28575">
            <a:solidFill>
              <a:srgbClr val="FFD966">
                <a:alpha val="37000"/>
              </a:srgbClr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9" name="TextBox 4"/>
          <p:cNvSpPr txBox="1"/>
          <p:nvPr/>
        </p:nvSpPr>
        <p:spPr>
          <a:xfrm>
            <a:off x="4767580" y="4521200"/>
            <a:ext cx="2572385" cy="286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600"/>
            </a:lvl1pPr>
          </a:lstStyle>
          <a:p>
            <a:r>
              <a:t>🍶</a:t>
            </a:r>
          </a:p>
        </p:txBody>
      </p:sp>
      <p:pic>
        <p:nvPicPr>
          <p:cNvPr id="130" name="그림 6"/>
          <p:cNvPicPr>
            <a:picLocks noChangeAspect="1"/>
          </p:cNvPicPr>
          <p:nvPr/>
        </p:nvPicPr>
        <p:blipFill>
          <a:blip r:embed="rId2"/>
          <a:srcRect l="50647"/>
          <a:stretch>
            <a:fillRect/>
          </a:stretch>
        </p:blipFill>
        <p:spPr>
          <a:xfrm>
            <a:off x="7847330" y="4008120"/>
            <a:ext cx="4267200" cy="2281555"/>
          </a:xfrm>
          <a:prstGeom prst="rect">
            <a:avLst/>
          </a:prstGeom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</p:pic>
      <p:pic>
        <p:nvPicPr>
          <p:cNvPr id="131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2805430"/>
            <a:ext cx="3360420" cy="3023870"/>
          </a:xfrm>
          <a:prstGeom prst="rect">
            <a:avLst/>
          </a:prstGeom>
          <a:ln w="12700">
            <a:miter lim="400000"/>
          </a:ln>
          <a:effectLst>
            <a:outerShdw blurRad="50800" dist="38100" dir="18900000" rotWithShape="0">
              <a:srgbClr val="000000">
                <a:alpha val="40000"/>
              </a:srgbClr>
            </a:outerShdw>
          </a:effectLst>
        </p:spPr>
      </p:pic>
      <p:sp>
        <p:nvSpPr>
          <p:cNvPr id="132" name="TextBox 16"/>
          <p:cNvSpPr txBox="1"/>
          <p:nvPr/>
        </p:nvSpPr>
        <p:spPr>
          <a:xfrm>
            <a:off x="10166985" y="6550025"/>
            <a:ext cx="2413000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/>
            </a:pPr>
            <a:r>
              <a:t>자료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출처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:</a:t>
            </a:r>
            <a:r>
              <a:t> 농림식품본부</a:t>
            </a:r>
          </a:p>
        </p:txBody>
      </p:sp>
      <p:pic>
        <p:nvPicPr>
          <p:cNvPr id="133" name="그래픽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15" y="834390"/>
            <a:ext cx="2137410" cy="2137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그래픽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055" y="1417955"/>
            <a:ext cx="1362075" cy="136207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23"/>
              <p:cNvSpPr txBox="1">
                <a:spLocks/>
              </p:cNvSpPr>
              <p:nvPr/>
            </p:nvSpPr>
            <p:spPr>
              <a:xfrm>
                <a:off x="9345295" y="1034415"/>
                <a:ext cx="689610" cy="680720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none" lIns="0" tIns="0" rIns="0" bIns="0" numCol="1" anchor="t">
                <a:spAutoFit/>
              </a:bodyPr>
              <a:lstStyle/>
              <a:p>
                <a:pPr marL="0" indent="0" algn="ctr" latinLnBrk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9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295" y="1034415"/>
                <a:ext cx="689610" cy="680720"/>
              </a:xfrm>
              <a:prstGeom prst="rect">
                <a:avLst/>
              </a:prstGeom>
              <a:blipFill>
                <a:blip r:embed="rId6"/>
                <a:stretch>
                  <a:fillRect l="-91071" r="-44643" b="-125926"/>
                </a:stretch>
              </a:blipFill>
              <a:ln w="12700" cap="flat" cmpd="sng">
                <a:prstDash/>
                <a:miter lim="800000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24"/>
          <p:cNvSpPr txBox="1">
            <a:spLocks/>
          </p:cNvSpPr>
          <p:nvPr/>
        </p:nvSpPr>
        <p:spPr>
          <a:xfrm>
            <a:off x="10099675" y="1459865"/>
            <a:ext cx="1409700" cy="6032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latinLnBrk="0">
              <a:buFontTx/>
              <a:buNone/>
              <a:defRPr lang="en-GB" altLang="en-US" sz="3200" b="1"/>
            </a:lvl1pPr>
          </a:lstStyle>
          <a:p>
            <a:pPr marL="0" indent="0" latinLnBrk="0">
              <a:buFontTx/>
              <a:buNone/>
            </a:pPr>
            <a:r>
              <a:t>좋은 술</a:t>
            </a:r>
            <a:endParaRPr lang="ko-KR" altLang="en-US"/>
          </a:p>
        </p:txBody>
      </p:sp>
      <p:sp>
        <p:nvSpPr>
          <p:cNvPr id="137" name="타원 7"/>
          <p:cNvSpPr/>
          <p:nvPr/>
        </p:nvSpPr>
        <p:spPr>
          <a:xfrm>
            <a:off x="3962400" y="557530"/>
            <a:ext cx="2699385" cy="2653665"/>
          </a:xfrm>
          <a:prstGeom prst="ellipse">
            <a:avLst/>
          </a:prstGeom>
          <a:ln w="28575">
            <a:solidFill>
              <a:srgbClr val="FFE699">
                <a:alpha val="51994"/>
              </a:srgbClr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8" name="직선 화살표 연결선 36"/>
          <p:cNvSpPr/>
          <p:nvPr/>
        </p:nvSpPr>
        <p:spPr>
          <a:xfrm flipH="1" flipV="1">
            <a:off x="4260850" y="4796155"/>
            <a:ext cx="727710" cy="278130"/>
          </a:xfrm>
          <a:prstGeom prst="line">
            <a:avLst/>
          </a:prstGeom>
          <a:ln w="44450">
            <a:solidFill>
              <a:srgbClr val="FFD966">
                <a:alpha val="49513"/>
              </a:srgbClr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9" name="직선 화살표 연결선 37"/>
          <p:cNvSpPr/>
          <p:nvPr/>
        </p:nvSpPr>
        <p:spPr>
          <a:xfrm flipH="1" flipV="1">
            <a:off x="5361940" y="3429000"/>
            <a:ext cx="317500" cy="654685"/>
          </a:xfrm>
          <a:prstGeom prst="line">
            <a:avLst/>
          </a:prstGeom>
          <a:ln w="44450">
            <a:solidFill>
              <a:srgbClr val="FFD966">
                <a:alpha val="49513"/>
              </a:srgbClr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0" name="직선 화살표 연결선 39"/>
          <p:cNvSpPr/>
          <p:nvPr/>
        </p:nvSpPr>
        <p:spPr>
          <a:xfrm flipV="1">
            <a:off x="6910070" y="3429000"/>
            <a:ext cx="534670" cy="654685"/>
          </a:xfrm>
          <a:prstGeom prst="line">
            <a:avLst/>
          </a:prstGeom>
          <a:ln w="44450">
            <a:solidFill>
              <a:srgbClr val="FFD966">
                <a:alpha val="53848"/>
              </a:srgbClr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1" name="직선 화살표 연결선 41"/>
          <p:cNvSpPr/>
          <p:nvPr/>
        </p:nvSpPr>
        <p:spPr>
          <a:xfrm flipV="1">
            <a:off x="6951345" y="5149215"/>
            <a:ext cx="786130" cy="142240"/>
          </a:xfrm>
          <a:prstGeom prst="line">
            <a:avLst/>
          </a:prstGeom>
          <a:ln w="44450">
            <a:solidFill>
              <a:srgbClr val="FFD966">
                <a:alpha val="50000"/>
              </a:srgbClr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2" name="직사각형 44"/>
          <p:cNvSpPr txBox="1"/>
          <p:nvPr/>
        </p:nvSpPr>
        <p:spPr>
          <a:xfrm>
            <a:off x="320040" y="246380"/>
            <a:ext cx="214757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주제 선정 이유</a:t>
            </a:r>
          </a:p>
        </p:txBody>
      </p:sp>
      <p:sp>
        <p:nvSpPr>
          <p:cNvPr id="143" name="TextBox 43"/>
          <p:cNvSpPr txBox="1"/>
          <p:nvPr/>
        </p:nvSpPr>
        <p:spPr>
          <a:xfrm>
            <a:off x="8022590" y="1064260"/>
            <a:ext cx="1008380" cy="169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600"/>
            </a:lvl1pPr>
          </a:lstStyle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제목 1"/>
          <p:cNvSpPr txBox="1">
            <a:spLocks noGrp="1"/>
          </p:cNvSpPr>
          <p:nvPr>
            <p:ph type="title"/>
          </p:nvPr>
        </p:nvSpPr>
        <p:spPr>
          <a:xfrm>
            <a:off x="566305" y="152687"/>
            <a:ext cx="10515601" cy="1325563"/>
          </a:xfrm>
          <a:prstGeom prst="rect">
            <a:avLst/>
          </a:prstGeom>
        </p:spPr>
        <p:txBody>
          <a:bodyPr/>
          <a:lstStyle>
            <a:lvl1pPr algn="ctr"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전통주점 메뉴 분석 </a:t>
            </a:r>
          </a:p>
        </p:txBody>
      </p:sp>
      <p:sp>
        <p:nvSpPr>
          <p:cNvPr id="538" name="모서리가 둥근 직사각형 4"/>
          <p:cNvSpPr/>
          <p:nvPr/>
        </p:nvSpPr>
        <p:spPr>
          <a:xfrm>
            <a:off x="429493" y="1590400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39" name="모서리가 둥근 직사각형 5"/>
          <p:cNvSpPr/>
          <p:nvPr/>
        </p:nvSpPr>
        <p:spPr>
          <a:xfrm>
            <a:off x="6317691" y="1536952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40" name="모서리가 둥근 직사각형 6"/>
          <p:cNvSpPr/>
          <p:nvPr/>
        </p:nvSpPr>
        <p:spPr>
          <a:xfrm>
            <a:off x="429493" y="3985552"/>
            <a:ext cx="5278583" cy="1805567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41" name="모서리가 둥근 직사각형 7"/>
          <p:cNvSpPr/>
          <p:nvPr/>
        </p:nvSpPr>
        <p:spPr>
          <a:xfrm>
            <a:off x="6317691" y="3964027"/>
            <a:ext cx="5278583" cy="1805566"/>
          </a:xfrm>
          <a:prstGeom prst="roundRect">
            <a:avLst>
              <a:gd name="adj" fmla="val 16667"/>
            </a:avLst>
          </a:prstGeom>
          <a:ln w="12700">
            <a:solidFill>
              <a:srgbClr val="A9D18E"/>
            </a:solidFill>
            <a:prstDash val="sys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42" name="TextBox 8"/>
          <p:cNvSpPr txBox="1"/>
          <p:nvPr/>
        </p:nvSpPr>
        <p:spPr>
          <a:xfrm>
            <a:off x="2012374" y="1418831"/>
            <a:ext cx="2112822" cy="386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순두부찌개 판매점</a:t>
            </a:r>
          </a:p>
        </p:txBody>
      </p:sp>
      <p:sp>
        <p:nvSpPr>
          <p:cNvPr id="543" name="TextBox 9"/>
          <p:cNvSpPr txBox="1"/>
          <p:nvPr/>
        </p:nvSpPr>
        <p:spPr>
          <a:xfrm>
            <a:off x="8380286" y="1391759"/>
            <a:ext cx="1153394" cy="386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전 판매점</a:t>
            </a:r>
          </a:p>
        </p:txBody>
      </p:sp>
      <p:sp>
        <p:nvSpPr>
          <p:cNvPr id="544" name="TextBox 10"/>
          <p:cNvSpPr txBox="1"/>
          <p:nvPr/>
        </p:nvSpPr>
        <p:spPr>
          <a:xfrm>
            <a:off x="2142257" y="3800885"/>
            <a:ext cx="1853049" cy="386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제철메뉴 판매점</a:t>
            </a:r>
          </a:p>
        </p:txBody>
      </p:sp>
      <p:sp>
        <p:nvSpPr>
          <p:cNvPr id="545" name="TextBox 11"/>
          <p:cNvSpPr txBox="1"/>
          <p:nvPr/>
        </p:nvSpPr>
        <p:spPr>
          <a:xfrm>
            <a:off x="8030457" y="3776207"/>
            <a:ext cx="1853049" cy="3868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무침요리 판매점</a:t>
            </a:r>
          </a:p>
        </p:txBody>
      </p:sp>
      <p:sp>
        <p:nvSpPr>
          <p:cNvPr id="546" name="TextBox 12"/>
          <p:cNvSpPr txBox="1"/>
          <p:nvPr/>
        </p:nvSpPr>
        <p:spPr>
          <a:xfrm>
            <a:off x="612023" y="2031519"/>
            <a:ext cx="5349933" cy="101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상점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A: </a:t>
            </a:r>
            <a:r>
              <a:t>순두부찌개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해물계란찜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된장찌개 정식 등</a:t>
            </a:r>
            <a:br/>
            <a:br/>
            <a:r>
              <a:t>상점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B: </a:t>
            </a:r>
            <a:r>
              <a:t>순두부찌개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부추튀김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마라 순두부찌개 등</a:t>
            </a:r>
          </a:p>
        </p:txBody>
      </p:sp>
      <p:sp>
        <p:nvSpPr>
          <p:cNvPr id="547" name="TextBox 14"/>
          <p:cNvSpPr txBox="1"/>
          <p:nvPr/>
        </p:nvSpPr>
        <p:spPr>
          <a:xfrm>
            <a:off x="612023" y="4235839"/>
            <a:ext cx="5349931" cy="163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상점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E: </a:t>
            </a:r>
            <a:r>
              <a:t>이달의 메뉴</a:t>
            </a:r>
            <a:br/>
            <a:br/>
            <a:r>
              <a:t>상점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F: </a:t>
            </a:r>
            <a:r>
              <a:t>안산 최대 지역 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제철 메뉴</a:t>
            </a:r>
            <a:br/>
            <a:br/>
            <a:r>
              <a:t>상점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G: </a:t>
            </a:r>
            <a:r>
              <a:t>계절숙성회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제철메뉴</a:t>
            </a:r>
          </a:p>
        </p:txBody>
      </p:sp>
      <p:sp>
        <p:nvSpPr>
          <p:cNvPr id="548" name="TextBox 15"/>
          <p:cNvSpPr txBox="1"/>
          <p:nvPr/>
        </p:nvSpPr>
        <p:spPr>
          <a:xfrm>
            <a:off x="6366857" y="1970645"/>
            <a:ext cx="5349931" cy="10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상점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C: </a:t>
            </a:r>
            <a:r>
              <a:t>누룽지감자전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두부김치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무뼈닭발 등</a:t>
            </a:r>
            <a:br/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br>
              <a:rPr>
                <a:latin typeface="+mn-lt"/>
                <a:ea typeface="+mn-ea"/>
                <a:cs typeface="+mn-cs"/>
                <a:sym typeface="Calibri"/>
              </a:rPr>
            </a:br>
            <a:r>
              <a:t>상점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D: </a:t>
            </a:r>
            <a:r>
              <a:t>모듬전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동태전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김치전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메밀전병 등</a:t>
            </a:r>
          </a:p>
        </p:txBody>
      </p:sp>
      <p:sp>
        <p:nvSpPr>
          <p:cNvPr id="549" name="TextBox 19"/>
          <p:cNvSpPr txBox="1"/>
          <p:nvPr/>
        </p:nvSpPr>
        <p:spPr>
          <a:xfrm>
            <a:off x="6363410" y="4397716"/>
            <a:ext cx="5349931" cy="101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상점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H: </a:t>
            </a:r>
            <a:r>
              <a:t>도토리무침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골뱅이무침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</a:t>
            </a:r>
            <a:r>
              <a:t> 묵사발</a:t>
            </a:r>
            <a:br/>
            <a:br/>
            <a:r>
              <a:t>상점 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I: </a:t>
            </a:r>
            <a:r>
              <a:t>골뱅이무침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t>삼겹두부김치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제목 1"/>
          <p:cNvSpPr txBox="1">
            <a:spLocks noGrp="1"/>
          </p:cNvSpPr>
          <p:nvPr>
            <p:ph type="title"/>
          </p:nvPr>
        </p:nvSpPr>
        <p:spPr>
          <a:xfrm>
            <a:off x="950407" y="1314007"/>
            <a:ext cx="10290880" cy="2387919"/>
          </a:xfrm>
          <a:prstGeom prst="rect">
            <a:avLst/>
          </a:prstGeom>
        </p:spPr>
        <p:txBody>
          <a:bodyPr anchor="b"/>
          <a:lstStyle>
            <a:lvl1pPr algn="ctr">
              <a:defRPr sz="52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구현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직사각형 1"/>
          <p:cNvSpPr txBox="1"/>
          <p:nvPr/>
        </p:nvSpPr>
        <p:spPr>
          <a:xfrm>
            <a:off x="-199210" y="253861"/>
            <a:ext cx="2433230" cy="4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개발 환경</a:t>
            </a:r>
          </a:p>
        </p:txBody>
      </p:sp>
      <p:pic>
        <p:nvPicPr>
          <p:cNvPr id="55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91" y="1099183"/>
            <a:ext cx="6410270" cy="2692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19" y="4164591"/>
            <a:ext cx="3828275" cy="1681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32" y="4051148"/>
            <a:ext cx="3634450" cy="1908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직사각형 1"/>
          <p:cNvSpPr txBox="1"/>
          <p:nvPr/>
        </p:nvSpPr>
        <p:spPr>
          <a:xfrm>
            <a:off x="-199210" y="253861"/>
            <a:ext cx="2433230" cy="4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메인 페이지</a:t>
            </a:r>
          </a:p>
        </p:txBody>
      </p:sp>
      <p:pic>
        <p:nvPicPr>
          <p:cNvPr id="55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61" y="914400"/>
            <a:ext cx="7772401" cy="5325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직사각형 1"/>
          <p:cNvSpPr txBox="1"/>
          <p:nvPr/>
        </p:nvSpPr>
        <p:spPr>
          <a:xfrm>
            <a:off x="63837" y="253861"/>
            <a:ext cx="2821534" cy="4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전통주 추천 페이지</a:t>
            </a:r>
          </a:p>
        </p:txBody>
      </p:sp>
      <p:pic>
        <p:nvPicPr>
          <p:cNvPr id="562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8742"/>
            <a:ext cx="7772400" cy="3782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직사각형 1"/>
          <p:cNvSpPr txBox="1"/>
          <p:nvPr/>
        </p:nvSpPr>
        <p:spPr>
          <a:xfrm>
            <a:off x="-161631" y="253861"/>
            <a:ext cx="2821535" cy="48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전통주점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D6B57-9FDA-B861-91BA-966CA165A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4" y="1699380"/>
            <a:ext cx="7772400" cy="43287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시연영상</a:t>
            </a:r>
          </a:p>
        </p:txBody>
      </p:sp>
      <p:sp>
        <p:nvSpPr>
          <p:cNvPr id="568" name="내용 개체 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4" name="KakaoTalk_Video_2022-11-04-17-49-36" descr="KakaoTalk_Video_2022-11-04-17-49-36">
            <a:hlinkClick r:id="" action="ppaction://media"/>
            <a:extLst>
              <a:ext uri="{FF2B5EF4-FFF2-40B4-BE49-F238E27FC236}">
                <a16:creationId xmlns:a16="http://schemas.microsoft.com/office/drawing/2014/main" id="{70379F31-D8CE-5036-C3F5-8F5054DBD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690688"/>
            <a:ext cx="8635545" cy="4643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Rectangle 6"/>
          <p:cNvSpPr/>
          <p:nvPr/>
        </p:nvSpPr>
        <p:spPr>
          <a:xfrm>
            <a:off x="-1" y="1"/>
            <a:ext cx="12191697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1" name="Rectangle 8"/>
          <p:cNvSpPr/>
          <p:nvPr/>
        </p:nvSpPr>
        <p:spPr>
          <a:xfrm>
            <a:off x="304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2" name="제목 1"/>
          <p:cNvSpPr txBox="1">
            <a:spLocks noGrp="1"/>
          </p:cNvSpPr>
          <p:nvPr>
            <p:ph type="ctrTitle"/>
          </p:nvPr>
        </p:nvSpPr>
        <p:spPr>
          <a:xfrm>
            <a:off x="2726277" y="1741334"/>
            <a:ext cx="6739137" cy="2387921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향후 계획</a:t>
            </a:r>
          </a:p>
        </p:txBody>
      </p:sp>
      <p:grpSp>
        <p:nvGrpSpPr>
          <p:cNvPr id="577" name="Group 10"/>
          <p:cNvGrpSpPr/>
          <p:nvPr/>
        </p:nvGrpSpPr>
        <p:grpSpPr>
          <a:xfrm>
            <a:off x="301" y="-4"/>
            <a:ext cx="5163055" cy="3152971"/>
            <a:chOff x="-1" y="-1"/>
            <a:chExt cx="5163053" cy="3152969"/>
          </a:xfrm>
        </p:grpSpPr>
        <p:sp>
          <p:nvSpPr>
            <p:cNvPr id="573" name="Freeform: Shape 11"/>
            <p:cNvSpPr/>
            <p:nvPr/>
          </p:nvSpPr>
          <p:spPr>
            <a:xfrm flipH="1">
              <a:off x="-1" y="-2"/>
              <a:ext cx="5163054" cy="3152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0" y="0"/>
                  </a:moveTo>
                  <a:lnTo>
                    <a:pt x="149" y="0"/>
                  </a:lnTo>
                  <a:lnTo>
                    <a:pt x="183" y="1016"/>
                  </a:lnTo>
                  <a:cubicBezTo>
                    <a:pt x="204" y="1363"/>
                    <a:pt x="236" y="1708"/>
                    <a:pt x="280" y="2050"/>
                  </a:cubicBezTo>
                  <a:cubicBezTo>
                    <a:pt x="371" y="2732"/>
                    <a:pt x="503" y="3399"/>
                    <a:pt x="681" y="4038"/>
                  </a:cubicBezTo>
                  <a:cubicBezTo>
                    <a:pt x="723" y="4199"/>
                    <a:pt x="772" y="4356"/>
                    <a:pt x="819" y="4513"/>
                  </a:cubicBezTo>
                  <a:cubicBezTo>
                    <a:pt x="870" y="4669"/>
                    <a:pt x="918" y="4825"/>
                    <a:pt x="972" y="4978"/>
                  </a:cubicBezTo>
                  <a:cubicBezTo>
                    <a:pt x="1077" y="5285"/>
                    <a:pt x="1193" y="5584"/>
                    <a:pt x="1313" y="5878"/>
                  </a:cubicBezTo>
                  <a:cubicBezTo>
                    <a:pt x="1432" y="6174"/>
                    <a:pt x="1560" y="6461"/>
                    <a:pt x="1689" y="6748"/>
                  </a:cubicBezTo>
                  <a:cubicBezTo>
                    <a:pt x="1820" y="7033"/>
                    <a:pt x="1956" y="7314"/>
                    <a:pt x="2092" y="7594"/>
                  </a:cubicBezTo>
                  <a:cubicBezTo>
                    <a:pt x="2365" y="8154"/>
                    <a:pt x="2650" y="8704"/>
                    <a:pt x="2930" y="9266"/>
                  </a:cubicBezTo>
                  <a:cubicBezTo>
                    <a:pt x="3071" y="9546"/>
                    <a:pt x="3211" y="9828"/>
                    <a:pt x="3350" y="10113"/>
                  </a:cubicBezTo>
                  <a:cubicBezTo>
                    <a:pt x="3487" y="10396"/>
                    <a:pt x="3624" y="10697"/>
                    <a:pt x="3757" y="10972"/>
                  </a:cubicBezTo>
                  <a:cubicBezTo>
                    <a:pt x="3890" y="11253"/>
                    <a:pt x="4028" y="11526"/>
                    <a:pt x="4165" y="11801"/>
                  </a:cubicBezTo>
                  <a:cubicBezTo>
                    <a:pt x="4306" y="12071"/>
                    <a:pt x="4446" y="12341"/>
                    <a:pt x="4591" y="12602"/>
                  </a:cubicBezTo>
                  <a:cubicBezTo>
                    <a:pt x="4881" y="13126"/>
                    <a:pt x="5182" y="13632"/>
                    <a:pt x="5495" y="14111"/>
                  </a:cubicBezTo>
                  <a:cubicBezTo>
                    <a:pt x="6123" y="15069"/>
                    <a:pt x="6800" y="15924"/>
                    <a:pt x="7525" y="16632"/>
                  </a:cubicBezTo>
                  <a:cubicBezTo>
                    <a:pt x="7888" y="16984"/>
                    <a:pt x="8260" y="17307"/>
                    <a:pt x="8647" y="17580"/>
                  </a:cubicBezTo>
                  <a:cubicBezTo>
                    <a:pt x="9031" y="17860"/>
                    <a:pt x="9427" y="18096"/>
                    <a:pt x="9831" y="18296"/>
                  </a:cubicBezTo>
                  <a:cubicBezTo>
                    <a:pt x="10235" y="18496"/>
                    <a:pt x="10646" y="18659"/>
                    <a:pt x="11064" y="18790"/>
                  </a:cubicBezTo>
                  <a:cubicBezTo>
                    <a:pt x="11482" y="18919"/>
                    <a:pt x="11908" y="19008"/>
                    <a:pt x="12336" y="19067"/>
                  </a:cubicBezTo>
                  <a:cubicBezTo>
                    <a:pt x="12764" y="19127"/>
                    <a:pt x="13197" y="19153"/>
                    <a:pt x="13631" y="19154"/>
                  </a:cubicBezTo>
                  <a:cubicBezTo>
                    <a:pt x="13739" y="19154"/>
                    <a:pt x="13849" y="19157"/>
                    <a:pt x="13952" y="19150"/>
                  </a:cubicBezTo>
                  <a:lnTo>
                    <a:pt x="14110" y="19144"/>
                  </a:lnTo>
                  <a:lnTo>
                    <a:pt x="14267" y="19132"/>
                  </a:lnTo>
                  <a:cubicBezTo>
                    <a:pt x="14477" y="19117"/>
                    <a:pt x="14685" y="19085"/>
                    <a:pt x="14892" y="19047"/>
                  </a:cubicBezTo>
                  <a:cubicBezTo>
                    <a:pt x="15720" y="18890"/>
                    <a:pt x="16527" y="18546"/>
                    <a:pt x="17301" y="18040"/>
                  </a:cubicBezTo>
                  <a:cubicBezTo>
                    <a:pt x="17690" y="17790"/>
                    <a:pt x="18069" y="17492"/>
                    <a:pt x="18442" y="17167"/>
                  </a:cubicBezTo>
                  <a:cubicBezTo>
                    <a:pt x="18815" y="16843"/>
                    <a:pt x="19182" y="16484"/>
                    <a:pt x="19543" y="16104"/>
                  </a:cubicBezTo>
                  <a:cubicBezTo>
                    <a:pt x="19904" y="15723"/>
                    <a:pt x="20259" y="15318"/>
                    <a:pt x="20613" y="14901"/>
                  </a:cubicBezTo>
                  <a:cubicBezTo>
                    <a:pt x="20790" y="14692"/>
                    <a:pt x="20966" y="14478"/>
                    <a:pt x="21141" y="14264"/>
                  </a:cubicBezTo>
                  <a:lnTo>
                    <a:pt x="21600" y="13696"/>
                  </a:lnTo>
                  <a:lnTo>
                    <a:pt x="21600" y="16703"/>
                  </a:lnTo>
                  <a:lnTo>
                    <a:pt x="21559" y="16756"/>
                  </a:lnTo>
                  <a:cubicBezTo>
                    <a:pt x="21196" y="17210"/>
                    <a:pt x="20824" y="17656"/>
                    <a:pt x="20437" y="18081"/>
                  </a:cubicBezTo>
                  <a:cubicBezTo>
                    <a:pt x="20050" y="18506"/>
                    <a:pt x="19652" y="18918"/>
                    <a:pt x="19234" y="19293"/>
                  </a:cubicBezTo>
                  <a:cubicBezTo>
                    <a:pt x="18816" y="19668"/>
                    <a:pt x="18383" y="20016"/>
                    <a:pt x="17932" y="20316"/>
                  </a:cubicBezTo>
                  <a:cubicBezTo>
                    <a:pt x="17033" y="20923"/>
                    <a:pt x="16062" y="21329"/>
                    <a:pt x="15079" y="21499"/>
                  </a:cubicBezTo>
                  <a:cubicBezTo>
                    <a:pt x="14834" y="21539"/>
                    <a:pt x="14588" y="21572"/>
                    <a:pt x="14342" y="21585"/>
                  </a:cubicBezTo>
                  <a:lnTo>
                    <a:pt x="14157" y="21595"/>
                  </a:lnTo>
                  <a:lnTo>
                    <a:pt x="13973" y="21597"/>
                  </a:lnTo>
                  <a:cubicBezTo>
                    <a:pt x="13849" y="21600"/>
                    <a:pt x="13731" y="21594"/>
                    <a:pt x="13612" y="21590"/>
                  </a:cubicBezTo>
                  <a:cubicBezTo>
                    <a:pt x="13374" y="21585"/>
                    <a:pt x="13134" y="21563"/>
                    <a:pt x="12895" y="21544"/>
                  </a:cubicBezTo>
                  <a:cubicBezTo>
                    <a:pt x="12656" y="21513"/>
                    <a:pt x="12417" y="21485"/>
                    <a:pt x="12178" y="21438"/>
                  </a:cubicBezTo>
                  <a:cubicBezTo>
                    <a:pt x="11700" y="21349"/>
                    <a:pt x="11223" y="21228"/>
                    <a:pt x="10750" y="21059"/>
                  </a:cubicBezTo>
                  <a:cubicBezTo>
                    <a:pt x="10277" y="20890"/>
                    <a:pt x="9809" y="20672"/>
                    <a:pt x="9353" y="20406"/>
                  </a:cubicBezTo>
                  <a:cubicBezTo>
                    <a:pt x="8897" y="20139"/>
                    <a:pt x="8453" y="19821"/>
                    <a:pt x="8026" y="19459"/>
                  </a:cubicBezTo>
                  <a:cubicBezTo>
                    <a:pt x="7600" y="19093"/>
                    <a:pt x="7191" y="18683"/>
                    <a:pt x="6808" y="18227"/>
                  </a:cubicBezTo>
                  <a:cubicBezTo>
                    <a:pt x="6037" y="17321"/>
                    <a:pt x="5361" y="16259"/>
                    <a:pt x="4769" y="15123"/>
                  </a:cubicBezTo>
                  <a:cubicBezTo>
                    <a:pt x="4474" y="14552"/>
                    <a:pt x="4200" y="13963"/>
                    <a:pt x="3940" y="13363"/>
                  </a:cubicBezTo>
                  <a:cubicBezTo>
                    <a:pt x="3680" y="12763"/>
                    <a:pt x="3437" y="12150"/>
                    <a:pt x="3207" y="11528"/>
                  </a:cubicBezTo>
                  <a:cubicBezTo>
                    <a:pt x="3090" y="11213"/>
                    <a:pt x="2983" y="10919"/>
                    <a:pt x="2866" y="10617"/>
                  </a:cubicBezTo>
                  <a:cubicBezTo>
                    <a:pt x="2750" y="10318"/>
                    <a:pt x="2632" y="10019"/>
                    <a:pt x="2511" y="9722"/>
                  </a:cubicBezTo>
                  <a:lnTo>
                    <a:pt x="1770" y="7939"/>
                  </a:lnTo>
                  <a:cubicBezTo>
                    <a:pt x="1647" y="7639"/>
                    <a:pt x="1525" y="7338"/>
                    <a:pt x="1407" y="7032"/>
                  </a:cubicBezTo>
                  <a:cubicBezTo>
                    <a:pt x="1289" y="6727"/>
                    <a:pt x="1171" y="6421"/>
                    <a:pt x="1062" y="6105"/>
                  </a:cubicBezTo>
                  <a:cubicBezTo>
                    <a:pt x="843" y="5478"/>
                    <a:pt x="641" y="4832"/>
                    <a:pt x="481" y="4161"/>
                  </a:cubicBezTo>
                  <a:cubicBezTo>
                    <a:pt x="317" y="3493"/>
                    <a:pt x="196" y="2800"/>
                    <a:pt x="114" y="2097"/>
                  </a:cubicBezTo>
                  <a:cubicBezTo>
                    <a:pt x="75" y="1746"/>
                    <a:pt x="46" y="1392"/>
                    <a:pt x="27" y="103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4" name="Freeform: Shape 12"/>
            <p:cNvSpPr/>
            <p:nvPr/>
          </p:nvSpPr>
          <p:spPr>
            <a:xfrm flipH="1">
              <a:off x="-2" y="-2"/>
              <a:ext cx="5115106" cy="289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0" y="0"/>
                  </a:moveTo>
                  <a:lnTo>
                    <a:pt x="824" y="0"/>
                  </a:lnTo>
                  <a:lnTo>
                    <a:pt x="846" y="647"/>
                  </a:lnTo>
                  <a:cubicBezTo>
                    <a:pt x="869" y="984"/>
                    <a:pt x="903" y="1317"/>
                    <a:pt x="950" y="1644"/>
                  </a:cubicBezTo>
                  <a:cubicBezTo>
                    <a:pt x="1043" y="2300"/>
                    <a:pt x="1189" y="2926"/>
                    <a:pt x="1362" y="3530"/>
                  </a:cubicBezTo>
                  <a:cubicBezTo>
                    <a:pt x="1450" y="3831"/>
                    <a:pt x="1547" y="4126"/>
                    <a:pt x="1650" y="4418"/>
                  </a:cubicBezTo>
                  <a:cubicBezTo>
                    <a:pt x="1754" y="4708"/>
                    <a:pt x="1865" y="4994"/>
                    <a:pt x="1980" y="5277"/>
                  </a:cubicBezTo>
                  <a:cubicBezTo>
                    <a:pt x="2214" y="5841"/>
                    <a:pt x="2474" y="6388"/>
                    <a:pt x="2743" y="6938"/>
                  </a:cubicBezTo>
                  <a:cubicBezTo>
                    <a:pt x="3012" y="7488"/>
                    <a:pt x="3293" y="8039"/>
                    <a:pt x="3569" y="8611"/>
                  </a:cubicBezTo>
                  <a:cubicBezTo>
                    <a:pt x="3707" y="8896"/>
                    <a:pt x="3844" y="9188"/>
                    <a:pt x="3980" y="9485"/>
                  </a:cubicBezTo>
                  <a:lnTo>
                    <a:pt x="4177" y="9913"/>
                  </a:lnTo>
                  <a:cubicBezTo>
                    <a:pt x="4242" y="10050"/>
                    <a:pt x="4303" y="10190"/>
                    <a:pt x="4370" y="10324"/>
                  </a:cubicBezTo>
                  <a:cubicBezTo>
                    <a:pt x="4891" y="11410"/>
                    <a:pt x="5456" y="12409"/>
                    <a:pt x="6031" y="13357"/>
                  </a:cubicBezTo>
                  <a:cubicBezTo>
                    <a:pt x="6319" y="13828"/>
                    <a:pt x="6613" y="14284"/>
                    <a:pt x="6914" y="14721"/>
                  </a:cubicBezTo>
                  <a:cubicBezTo>
                    <a:pt x="7214" y="15158"/>
                    <a:pt x="7521" y="15581"/>
                    <a:pt x="7838" y="15979"/>
                  </a:cubicBezTo>
                  <a:cubicBezTo>
                    <a:pt x="8471" y="16776"/>
                    <a:pt x="9154" y="17489"/>
                    <a:pt x="9904" y="17969"/>
                  </a:cubicBezTo>
                  <a:cubicBezTo>
                    <a:pt x="10278" y="18209"/>
                    <a:pt x="10665" y="18393"/>
                    <a:pt x="11059" y="18531"/>
                  </a:cubicBezTo>
                  <a:cubicBezTo>
                    <a:pt x="11158" y="18564"/>
                    <a:pt x="11256" y="18602"/>
                    <a:pt x="11356" y="18630"/>
                  </a:cubicBezTo>
                  <a:lnTo>
                    <a:pt x="11654" y="18713"/>
                  </a:lnTo>
                  <a:cubicBezTo>
                    <a:pt x="11855" y="18758"/>
                    <a:pt x="12055" y="18805"/>
                    <a:pt x="12257" y="18832"/>
                  </a:cubicBezTo>
                  <a:cubicBezTo>
                    <a:pt x="12358" y="18848"/>
                    <a:pt x="12459" y="18863"/>
                    <a:pt x="12560" y="18871"/>
                  </a:cubicBezTo>
                  <a:cubicBezTo>
                    <a:pt x="12662" y="18879"/>
                    <a:pt x="12763" y="18893"/>
                    <a:pt x="12865" y="18898"/>
                  </a:cubicBezTo>
                  <a:lnTo>
                    <a:pt x="13170" y="18910"/>
                  </a:lnTo>
                  <a:cubicBezTo>
                    <a:pt x="13271" y="18914"/>
                    <a:pt x="13374" y="18908"/>
                    <a:pt x="13476" y="18907"/>
                  </a:cubicBezTo>
                  <a:lnTo>
                    <a:pt x="13629" y="18905"/>
                  </a:lnTo>
                  <a:cubicBezTo>
                    <a:pt x="13678" y="18902"/>
                    <a:pt x="13727" y="18897"/>
                    <a:pt x="13776" y="18894"/>
                  </a:cubicBezTo>
                  <a:cubicBezTo>
                    <a:pt x="13825" y="18889"/>
                    <a:pt x="13875" y="18887"/>
                    <a:pt x="13923" y="18881"/>
                  </a:cubicBezTo>
                  <a:lnTo>
                    <a:pt x="14070" y="18861"/>
                  </a:lnTo>
                  <a:cubicBezTo>
                    <a:pt x="14265" y="18835"/>
                    <a:pt x="14459" y="18791"/>
                    <a:pt x="14651" y="18741"/>
                  </a:cubicBezTo>
                  <a:cubicBezTo>
                    <a:pt x="15421" y="18528"/>
                    <a:pt x="16161" y="18111"/>
                    <a:pt x="16865" y="17526"/>
                  </a:cubicBezTo>
                  <a:cubicBezTo>
                    <a:pt x="17573" y="16948"/>
                    <a:pt x="18246" y="16207"/>
                    <a:pt x="18911" y="15396"/>
                  </a:cubicBezTo>
                  <a:cubicBezTo>
                    <a:pt x="19077" y="15194"/>
                    <a:pt x="19242" y="14982"/>
                    <a:pt x="19407" y="14770"/>
                  </a:cubicBezTo>
                  <a:cubicBezTo>
                    <a:pt x="19573" y="14558"/>
                    <a:pt x="19738" y="14342"/>
                    <a:pt x="19903" y="14123"/>
                  </a:cubicBezTo>
                  <a:lnTo>
                    <a:pt x="20907" y="12780"/>
                  </a:lnTo>
                  <a:lnTo>
                    <a:pt x="21600" y="11891"/>
                  </a:lnTo>
                  <a:lnTo>
                    <a:pt x="21600" y="16358"/>
                  </a:lnTo>
                  <a:lnTo>
                    <a:pt x="21163" y="16899"/>
                  </a:lnTo>
                  <a:cubicBezTo>
                    <a:pt x="20985" y="17116"/>
                    <a:pt x="20804" y="17333"/>
                    <a:pt x="20620" y="17547"/>
                  </a:cubicBezTo>
                  <a:cubicBezTo>
                    <a:pt x="20436" y="17759"/>
                    <a:pt x="20250" y="17970"/>
                    <a:pt x="20060" y="18176"/>
                  </a:cubicBezTo>
                  <a:cubicBezTo>
                    <a:pt x="19681" y="18590"/>
                    <a:pt x="19291" y="18991"/>
                    <a:pt x="18884" y="19358"/>
                  </a:cubicBezTo>
                  <a:cubicBezTo>
                    <a:pt x="18477" y="19726"/>
                    <a:pt x="18057" y="20068"/>
                    <a:pt x="17619" y="20362"/>
                  </a:cubicBezTo>
                  <a:cubicBezTo>
                    <a:pt x="16747" y="20958"/>
                    <a:pt x="15811" y="21360"/>
                    <a:pt x="14866" y="21518"/>
                  </a:cubicBezTo>
                  <a:cubicBezTo>
                    <a:pt x="14630" y="21556"/>
                    <a:pt x="14393" y="21584"/>
                    <a:pt x="14157" y="21592"/>
                  </a:cubicBezTo>
                  <a:lnTo>
                    <a:pt x="13980" y="21599"/>
                  </a:lnTo>
                  <a:cubicBezTo>
                    <a:pt x="13921" y="21600"/>
                    <a:pt x="13862" y="21597"/>
                    <a:pt x="13803" y="21597"/>
                  </a:cubicBezTo>
                  <a:lnTo>
                    <a:pt x="13627" y="21594"/>
                  </a:lnTo>
                  <a:lnTo>
                    <a:pt x="13456" y="21583"/>
                  </a:lnTo>
                  <a:cubicBezTo>
                    <a:pt x="13000" y="21559"/>
                    <a:pt x="12543" y="21498"/>
                    <a:pt x="12089" y="21401"/>
                  </a:cubicBezTo>
                  <a:cubicBezTo>
                    <a:pt x="11633" y="21309"/>
                    <a:pt x="11179" y="21176"/>
                    <a:pt x="10730" y="21000"/>
                  </a:cubicBezTo>
                  <a:cubicBezTo>
                    <a:pt x="10281" y="20822"/>
                    <a:pt x="9836" y="20611"/>
                    <a:pt x="9395" y="20371"/>
                  </a:cubicBezTo>
                  <a:cubicBezTo>
                    <a:pt x="8515" y="19887"/>
                    <a:pt x="7645" y="19285"/>
                    <a:pt x="6840" y="18482"/>
                  </a:cubicBezTo>
                  <a:cubicBezTo>
                    <a:pt x="6034" y="17680"/>
                    <a:pt x="5315" y="16664"/>
                    <a:pt x="4687" y="15539"/>
                  </a:cubicBezTo>
                  <a:cubicBezTo>
                    <a:pt x="4371" y="14978"/>
                    <a:pt x="4084" y="14380"/>
                    <a:pt x="3814" y="13769"/>
                  </a:cubicBezTo>
                  <a:cubicBezTo>
                    <a:pt x="3545" y="13154"/>
                    <a:pt x="3290" y="12531"/>
                    <a:pt x="3051" y="11894"/>
                  </a:cubicBezTo>
                  <a:cubicBezTo>
                    <a:pt x="2990" y="11736"/>
                    <a:pt x="2932" y="11576"/>
                    <a:pt x="2873" y="11416"/>
                  </a:cubicBezTo>
                  <a:lnTo>
                    <a:pt x="2703" y="10953"/>
                  </a:lnTo>
                  <a:cubicBezTo>
                    <a:pt x="2594" y="10654"/>
                    <a:pt x="2481" y="10357"/>
                    <a:pt x="2367" y="10055"/>
                  </a:cubicBezTo>
                  <a:lnTo>
                    <a:pt x="1671" y="8221"/>
                  </a:lnTo>
                  <a:cubicBezTo>
                    <a:pt x="1438" y="7596"/>
                    <a:pt x="1208" y="6952"/>
                    <a:pt x="992" y="6281"/>
                  </a:cubicBezTo>
                  <a:cubicBezTo>
                    <a:pt x="885" y="5946"/>
                    <a:pt x="781" y="5604"/>
                    <a:pt x="686" y="5253"/>
                  </a:cubicBezTo>
                  <a:cubicBezTo>
                    <a:pt x="592" y="4902"/>
                    <a:pt x="504" y="4544"/>
                    <a:pt x="426" y="4178"/>
                  </a:cubicBezTo>
                  <a:cubicBezTo>
                    <a:pt x="350" y="3811"/>
                    <a:pt x="282" y="3439"/>
                    <a:pt x="227" y="3062"/>
                  </a:cubicBezTo>
                  <a:cubicBezTo>
                    <a:pt x="201" y="2873"/>
                    <a:pt x="174" y="2683"/>
                    <a:pt x="152" y="2493"/>
                  </a:cubicBezTo>
                  <a:lnTo>
                    <a:pt x="120" y="2207"/>
                  </a:lnTo>
                  <a:lnTo>
                    <a:pt x="93" y="1921"/>
                  </a:lnTo>
                  <a:cubicBezTo>
                    <a:pt x="57" y="1539"/>
                    <a:pt x="32" y="1156"/>
                    <a:pt x="16" y="774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5" name="Freeform: Shape 13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515" y="0"/>
                  </a:lnTo>
                  <a:lnTo>
                    <a:pt x="2535" y="630"/>
                  </a:lnTo>
                  <a:cubicBezTo>
                    <a:pt x="2664" y="2657"/>
                    <a:pt x="3248" y="4106"/>
                    <a:pt x="4320" y="6604"/>
                  </a:cubicBezTo>
                  <a:cubicBezTo>
                    <a:pt x="4615" y="7293"/>
                    <a:pt x="4921" y="8006"/>
                    <a:pt x="5233" y="8789"/>
                  </a:cubicBezTo>
                  <a:cubicBezTo>
                    <a:pt x="7621" y="14775"/>
                    <a:pt x="10185" y="17329"/>
                    <a:pt x="13804" y="17329"/>
                  </a:cubicBezTo>
                  <a:cubicBezTo>
                    <a:pt x="16180" y="17329"/>
                    <a:pt x="17923" y="15248"/>
                    <a:pt x="20311" y="12075"/>
                  </a:cubicBezTo>
                  <a:cubicBezTo>
                    <a:pt x="20577" y="11721"/>
                    <a:pt x="20844" y="11370"/>
                    <a:pt x="21102" y="11032"/>
                  </a:cubicBezTo>
                  <a:lnTo>
                    <a:pt x="21600" y="10374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6" name="Freeform: Shape 14"/>
            <p:cNvSpPr/>
            <p:nvPr/>
          </p:nvSpPr>
          <p:spPr>
            <a:xfrm flipH="1">
              <a:off x="-2" y="-2"/>
              <a:ext cx="5110504" cy="283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17" y="0"/>
                  </a:lnTo>
                  <a:lnTo>
                    <a:pt x="3034" y="537"/>
                  </a:lnTo>
                  <a:cubicBezTo>
                    <a:pt x="3151" y="2356"/>
                    <a:pt x="3684" y="3673"/>
                    <a:pt x="4725" y="6101"/>
                  </a:cubicBezTo>
                  <a:cubicBezTo>
                    <a:pt x="5023" y="6796"/>
                    <a:pt x="5331" y="7514"/>
                    <a:pt x="5649" y="8310"/>
                  </a:cubicBezTo>
                  <a:cubicBezTo>
                    <a:pt x="6772" y="11124"/>
                    <a:pt x="7924" y="13125"/>
                    <a:pt x="9172" y="14426"/>
                  </a:cubicBezTo>
                  <a:cubicBezTo>
                    <a:pt x="10495" y="15805"/>
                    <a:pt x="12010" y="16474"/>
                    <a:pt x="13804" y="16474"/>
                  </a:cubicBezTo>
                  <a:cubicBezTo>
                    <a:pt x="14822" y="16474"/>
                    <a:pt x="15768" y="16060"/>
                    <a:pt x="16783" y="15170"/>
                  </a:cubicBezTo>
                  <a:cubicBezTo>
                    <a:pt x="17825" y="14256"/>
                    <a:pt x="18857" y="12923"/>
                    <a:pt x="20001" y="11403"/>
                  </a:cubicBezTo>
                  <a:cubicBezTo>
                    <a:pt x="20269" y="11046"/>
                    <a:pt x="20536" y="10695"/>
                    <a:pt x="20795" y="10356"/>
                  </a:cubicBezTo>
                  <a:lnTo>
                    <a:pt x="21600" y="9291"/>
                  </a:lnTo>
                  <a:lnTo>
                    <a:pt x="21600" y="15778"/>
                  </a:lnTo>
                  <a:lnTo>
                    <a:pt x="20953" y="16627"/>
                  </a:lnTo>
                  <a:cubicBezTo>
                    <a:pt x="18844" y="19343"/>
                    <a:pt x="16699" y="21600"/>
                    <a:pt x="13804" y="21600"/>
                  </a:cubicBezTo>
                  <a:cubicBezTo>
                    <a:pt x="8896" y="21600"/>
                    <a:pt x="5709" y="17592"/>
                    <a:pt x="3154" y="11187"/>
                  </a:cubicBezTo>
                  <a:cubicBezTo>
                    <a:pt x="1716" y="7584"/>
                    <a:pt x="197" y="5042"/>
                    <a:pt x="13" y="62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582" name="Group 16"/>
          <p:cNvGrpSpPr/>
          <p:nvPr/>
        </p:nvGrpSpPr>
        <p:grpSpPr>
          <a:xfrm>
            <a:off x="9475191" y="3715596"/>
            <a:ext cx="2716811" cy="3142404"/>
            <a:chOff x="-1" y="0"/>
            <a:chExt cx="2716809" cy="3142403"/>
          </a:xfrm>
        </p:grpSpPr>
        <p:sp>
          <p:nvSpPr>
            <p:cNvPr id="578" name="Freeform: Shape 17"/>
            <p:cNvSpPr/>
            <p:nvPr/>
          </p:nvSpPr>
          <p:spPr>
            <a:xfrm rot="5400000" flipH="1">
              <a:off x="-215394" y="215391"/>
              <a:ext cx="3142403" cy="271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0" y="0"/>
                  </a:moveTo>
                  <a:lnTo>
                    <a:pt x="21600" y="0"/>
                  </a:lnTo>
                  <a:lnTo>
                    <a:pt x="21577" y="123"/>
                  </a:lnTo>
                  <a:cubicBezTo>
                    <a:pt x="21315" y="1325"/>
                    <a:pt x="20978" y="2511"/>
                    <a:pt x="20569" y="3669"/>
                  </a:cubicBezTo>
                  <a:cubicBezTo>
                    <a:pt x="20296" y="4441"/>
                    <a:pt x="20000" y="5206"/>
                    <a:pt x="19666" y="5953"/>
                  </a:cubicBezTo>
                  <a:cubicBezTo>
                    <a:pt x="19337" y="6702"/>
                    <a:pt x="18974" y="7436"/>
                    <a:pt x="18584" y="8152"/>
                  </a:cubicBezTo>
                  <a:cubicBezTo>
                    <a:pt x="17801" y="9585"/>
                    <a:pt x="16908" y="10954"/>
                    <a:pt x="15908" y="12232"/>
                  </a:cubicBezTo>
                  <a:cubicBezTo>
                    <a:pt x="15406" y="12868"/>
                    <a:pt x="14882" y="13486"/>
                    <a:pt x="14328" y="14072"/>
                  </a:cubicBezTo>
                  <a:cubicBezTo>
                    <a:pt x="14190" y="14220"/>
                    <a:pt x="14052" y="14366"/>
                    <a:pt x="13909" y="14509"/>
                  </a:cubicBezTo>
                  <a:cubicBezTo>
                    <a:pt x="13768" y="14652"/>
                    <a:pt x="13629" y="14799"/>
                    <a:pt x="13483" y="14937"/>
                  </a:cubicBezTo>
                  <a:cubicBezTo>
                    <a:pt x="13195" y="15217"/>
                    <a:pt x="12899" y="15489"/>
                    <a:pt x="12601" y="15758"/>
                  </a:cubicBezTo>
                  <a:cubicBezTo>
                    <a:pt x="11403" y="16828"/>
                    <a:pt x="10110" y="17775"/>
                    <a:pt x="8747" y="18588"/>
                  </a:cubicBezTo>
                  <a:cubicBezTo>
                    <a:pt x="6703" y="19808"/>
                    <a:pt x="4488" y="20711"/>
                    <a:pt x="2197" y="21230"/>
                  </a:cubicBezTo>
                  <a:lnTo>
                    <a:pt x="0" y="21600"/>
                  </a:lnTo>
                  <a:lnTo>
                    <a:pt x="0" y="19310"/>
                  </a:lnTo>
                  <a:lnTo>
                    <a:pt x="1732" y="18939"/>
                  </a:lnTo>
                  <a:cubicBezTo>
                    <a:pt x="2424" y="18754"/>
                    <a:pt x="3110" y="18543"/>
                    <a:pt x="3787" y="18298"/>
                  </a:cubicBezTo>
                  <a:cubicBezTo>
                    <a:pt x="4465" y="18055"/>
                    <a:pt x="5134" y="17782"/>
                    <a:pt x="5794" y="17481"/>
                  </a:cubicBezTo>
                  <a:cubicBezTo>
                    <a:pt x="6452" y="17179"/>
                    <a:pt x="7102" y="16849"/>
                    <a:pt x="7740" y="16494"/>
                  </a:cubicBezTo>
                  <a:cubicBezTo>
                    <a:pt x="9017" y="15783"/>
                    <a:pt x="10251" y="14973"/>
                    <a:pt x="11431" y="14068"/>
                  </a:cubicBezTo>
                  <a:cubicBezTo>
                    <a:pt x="11725" y="13840"/>
                    <a:pt x="12018" y="13610"/>
                    <a:pt x="12304" y="13369"/>
                  </a:cubicBezTo>
                  <a:cubicBezTo>
                    <a:pt x="12449" y="13251"/>
                    <a:pt x="12590" y="13129"/>
                    <a:pt x="12733" y="13008"/>
                  </a:cubicBezTo>
                  <a:cubicBezTo>
                    <a:pt x="12876" y="12888"/>
                    <a:pt x="13017" y="12764"/>
                    <a:pt x="13156" y="12638"/>
                  </a:cubicBezTo>
                  <a:cubicBezTo>
                    <a:pt x="13716" y="12136"/>
                    <a:pt x="14263" y="11616"/>
                    <a:pt x="14790" y="11069"/>
                  </a:cubicBezTo>
                  <a:cubicBezTo>
                    <a:pt x="15846" y="9978"/>
                    <a:pt x="16825" y="8788"/>
                    <a:pt x="17705" y="7508"/>
                  </a:cubicBezTo>
                  <a:cubicBezTo>
                    <a:pt x="18145" y="6868"/>
                    <a:pt x="18561" y="6206"/>
                    <a:pt x="18948" y="5522"/>
                  </a:cubicBezTo>
                  <a:cubicBezTo>
                    <a:pt x="19329" y="4835"/>
                    <a:pt x="19689" y="4131"/>
                    <a:pt x="20007" y="3403"/>
                  </a:cubicBezTo>
                  <a:cubicBezTo>
                    <a:pt x="20089" y="3222"/>
                    <a:pt x="20166" y="3038"/>
                    <a:pt x="20241" y="2855"/>
                  </a:cubicBezTo>
                  <a:lnTo>
                    <a:pt x="20355" y="2578"/>
                  </a:lnTo>
                  <a:lnTo>
                    <a:pt x="20464" y="2299"/>
                  </a:lnTo>
                  <a:cubicBezTo>
                    <a:pt x="20534" y="2113"/>
                    <a:pt x="20606" y="1927"/>
                    <a:pt x="20670" y="1737"/>
                  </a:cubicBezTo>
                  <a:cubicBezTo>
                    <a:pt x="20735" y="1547"/>
                    <a:pt x="20806" y="1360"/>
                    <a:pt x="20864" y="116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79" name="Freeform: Shape 18"/>
            <p:cNvSpPr/>
            <p:nvPr/>
          </p:nvSpPr>
          <p:spPr>
            <a:xfrm rot="5400000" flipH="1">
              <a:off x="-57660" y="367935"/>
              <a:ext cx="3115058" cy="2433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35" y="0"/>
                  </a:moveTo>
                  <a:lnTo>
                    <a:pt x="21600" y="0"/>
                  </a:lnTo>
                  <a:lnTo>
                    <a:pt x="21100" y="1976"/>
                  </a:lnTo>
                  <a:cubicBezTo>
                    <a:pt x="18092" y="11885"/>
                    <a:pt x="9788" y="19495"/>
                    <a:pt x="806" y="21467"/>
                  </a:cubicBezTo>
                  <a:lnTo>
                    <a:pt x="0" y="21600"/>
                  </a:lnTo>
                  <a:lnTo>
                    <a:pt x="0" y="15577"/>
                  </a:lnTo>
                  <a:lnTo>
                    <a:pt x="151" y="15551"/>
                  </a:lnTo>
                  <a:cubicBezTo>
                    <a:pt x="1453" y="15248"/>
                    <a:pt x="2756" y="14797"/>
                    <a:pt x="4022" y="14207"/>
                  </a:cubicBezTo>
                  <a:cubicBezTo>
                    <a:pt x="6528" y="13041"/>
                    <a:pt x="8914" y="11326"/>
                    <a:pt x="10922" y="9246"/>
                  </a:cubicBezTo>
                  <a:cubicBezTo>
                    <a:pt x="12926" y="7170"/>
                    <a:pt x="14566" y="4713"/>
                    <a:pt x="15664" y="2143"/>
                  </a:cubicBezTo>
                  <a:cubicBezTo>
                    <a:pt x="15875" y="1648"/>
                    <a:pt x="16067" y="1149"/>
                    <a:pt x="16240" y="64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80" name="Freeform: Shape 19"/>
            <p:cNvSpPr/>
            <p:nvPr/>
          </p:nvSpPr>
          <p:spPr>
            <a:xfrm rot="5400000" flipH="1">
              <a:off x="-83363" y="347421"/>
              <a:ext cx="3125087" cy="2464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25" y="0"/>
                  </a:moveTo>
                  <a:lnTo>
                    <a:pt x="21600" y="0"/>
                  </a:lnTo>
                  <a:lnTo>
                    <a:pt x="21193" y="1838"/>
                  </a:lnTo>
                  <a:cubicBezTo>
                    <a:pt x="20965" y="2673"/>
                    <a:pt x="20698" y="3494"/>
                    <a:pt x="20391" y="4293"/>
                  </a:cubicBezTo>
                  <a:cubicBezTo>
                    <a:pt x="19159" y="7489"/>
                    <a:pt x="17374" y="10350"/>
                    <a:pt x="15271" y="12785"/>
                  </a:cubicBezTo>
                  <a:cubicBezTo>
                    <a:pt x="14217" y="14003"/>
                    <a:pt x="13079" y="15114"/>
                    <a:pt x="11876" y="16112"/>
                  </a:cubicBezTo>
                  <a:cubicBezTo>
                    <a:pt x="10672" y="17109"/>
                    <a:pt x="9404" y="17997"/>
                    <a:pt x="8081" y="18753"/>
                  </a:cubicBezTo>
                  <a:cubicBezTo>
                    <a:pt x="6094" y="19879"/>
                    <a:pt x="3993" y="20719"/>
                    <a:pt x="1834" y="21245"/>
                  </a:cubicBezTo>
                  <a:lnTo>
                    <a:pt x="0" y="21600"/>
                  </a:lnTo>
                  <a:lnTo>
                    <a:pt x="0" y="18966"/>
                  </a:lnTo>
                  <a:lnTo>
                    <a:pt x="1392" y="18686"/>
                  </a:lnTo>
                  <a:cubicBezTo>
                    <a:pt x="2052" y="18520"/>
                    <a:pt x="2707" y="18321"/>
                    <a:pt x="3355" y="18091"/>
                  </a:cubicBezTo>
                  <a:cubicBezTo>
                    <a:pt x="4651" y="17635"/>
                    <a:pt x="5915" y="17043"/>
                    <a:pt x="7140" y="16358"/>
                  </a:cubicBezTo>
                  <a:cubicBezTo>
                    <a:pt x="9597" y="15002"/>
                    <a:pt x="11891" y="13204"/>
                    <a:pt x="13903" y="11032"/>
                  </a:cubicBezTo>
                  <a:cubicBezTo>
                    <a:pt x="14906" y="9943"/>
                    <a:pt x="15835" y="8754"/>
                    <a:pt x="16668" y="7478"/>
                  </a:cubicBezTo>
                  <a:cubicBezTo>
                    <a:pt x="17502" y="6203"/>
                    <a:pt x="18238" y="4836"/>
                    <a:pt x="18854" y="3396"/>
                  </a:cubicBezTo>
                  <a:cubicBezTo>
                    <a:pt x="19162" y="2676"/>
                    <a:pt x="19444" y="1940"/>
                    <a:pt x="19693" y="118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581" name="Freeform: Shape 20"/>
            <p:cNvSpPr/>
            <p:nvPr/>
          </p:nvSpPr>
          <p:spPr>
            <a:xfrm rot="5400000" flipH="1">
              <a:off x="-58984" y="371041"/>
              <a:ext cx="3112614" cy="242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02" y="0"/>
                  </a:moveTo>
                  <a:lnTo>
                    <a:pt x="21600" y="0"/>
                  </a:lnTo>
                  <a:lnTo>
                    <a:pt x="21111" y="1934"/>
                  </a:lnTo>
                  <a:cubicBezTo>
                    <a:pt x="18101" y="11865"/>
                    <a:pt x="9790" y="19491"/>
                    <a:pt x="802" y="21467"/>
                  </a:cubicBezTo>
                  <a:lnTo>
                    <a:pt x="0" y="21600"/>
                  </a:lnTo>
                  <a:lnTo>
                    <a:pt x="0" y="16575"/>
                  </a:lnTo>
                  <a:lnTo>
                    <a:pt x="296" y="16523"/>
                  </a:lnTo>
                  <a:cubicBezTo>
                    <a:pt x="1639" y="16211"/>
                    <a:pt x="2982" y="15742"/>
                    <a:pt x="4314" y="15120"/>
                  </a:cubicBezTo>
                  <a:cubicBezTo>
                    <a:pt x="6909" y="13912"/>
                    <a:pt x="9379" y="12133"/>
                    <a:pt x="11459" y="9976"/>
                  </a:cubicBezTo>
                  <a:cubicBezTo>
                    <a:pt x="13575" y="7781"/>
                    <a:pt x="15238" y="5285"/>
                    <a:pt x="16401" y="2557"/>
                  </a:cubicBezTo>
                  <a:cubicBezTo>
                    <a:pt x="16624" y="2034"/>
                    <a:pt x="16826" y="1507"/>
                    <a:pt x="17008" y="977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5" name="내용 개체 틀 2"/>
          <p:cNvSpPr txBox="1">
            <a:spLocks noGrp="1"/>
          </p:cNvSpPr>
          <p:nvPr>
            <p:ph type="body" sz="half" idx="1"/>
          </p:nvPr>
        </p:nvSpPr>
        <p:spPr>
          <a:xfrm>
            <a:off x="3197953" y="3893127"/>
            <a:ext cx="10515602" cy="238082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이미지로부터 텍스트 추출하기</a:t>
            </a:r>
          </a:p>
        </p:txBody>
      </p:sp>
      <p:sp>
        <p:nvSpPr>
          <p:cNvPr id="586" name="제목 1"/>
          <p:cNvSpPr txBox="1"/>
          <p:nvPr/>
        </p:nvSpPr>
        <p:spPr>
          <a:xfrm>
            <a:off x="3243670" y="2675732"/>
            <a:ext cx="5704659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Easy OCR / Pytesseract 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직선 연결선[R] 4"/>
          <p:cNvSpPr/>
          <p:nvPr/>
        </p:nvSpPr>
        <p:spPr>
          <a:xfrm flipH="1">
            <a:off x="3734452" y="901519"/>
            <a:ext cx="4" cy="5600883"/>
          </a:xfrm>
          <a:prstGeom prst="line">
            <a:avLst/>
          </a:prstGeom>
          <a:ln w="34925">
            <a:solidFill>
              <a:schemeClr val="accent6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89" name="직선 연결선[R] 5"/>
          <p:cNvSpPr/>
          <p:nvPr/>
        </p:nvSpPr>
        <p:spPr>
          <a:xfrm flipH="1">
            <a:off x="7889225" y="901519"/>
            <a:ext cx="4" cy="5600883"/>
          </a:xfrm>
          <a:prstGeom prst="line">
            <a:avLst/>
          </a:prstGeom>
          <a:ln w="34925">
            <a:solidFill>
              <a:schemeClr val="accent6"/>
            </a:solidFill>
            <a:prstDash val="lgDash"/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90" name="그림 6" descr="그림 6"/>
          <p:cNvPicPr>
            <a:picLocks noChangeAspect="1"/>
          </p:cNvPicPr>
          <p:nvPr/>
        </p:nvPicPr>
        <p:blipFill>
          <a:blip r:embed="rId2"/>
          <a:srcRect t="11283"/>
          <a:stretch>
            <a:fillRect/>
          </a:stretch>
        </p:blipFill>
        <p:spPr>
          <a:xfrm>
            <a:off x="458338" y="1119178"/>
            <a:ext cx="2815022" cy="3552968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TextBox 7"/>
          <p:cNvSpPr/>
          <p:nvPr/>
        </p:nvSpPr>
        <p:spPr>
          <a:xfrm>
            <a:off x="1215772" y="2739089"/>
            <a:ext cx="882592" cy="540911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592" name="그림 8" descr="그림 8"/>
          <p:cNvPicPr>
            <a:picLocks noChangeAspect="1"/>
          </p:cNvPicPr>
          <p:nvPr/>
        </p:nvPicPr>
        <p:blipFill>
          <a:blip r:embed="rId3"/>
          <a:srcRect l="12278" t="29128"/>
          <a:stretch>
            <a:fillRect/>
          </a:stretch>
        </p:blipFill>
        <p:spPr>
          <a:xfrm>
            <a:off x="3983169" y="1886767"/>
            <a:ext cx="3556684" cy="2017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그림 9" descr="그림 9"/>
          <p:cNvPicPr>
            <a:picLocks noChangeAspect="1"/>
          </p:cNvPicPr>
          <p:nvPr/>
        </p:nvPicPr>
        <p:blipFill>
          <a:blip r:embed="rId4"/>
          <a:srcRect t="1" r="72424"/>
          <a:stretch>
            <a:fillRect/>
          </a:stretch>
        </p:blipFill>
        <p:spPr>
          <a:xfrm>
            <a:off x="119064" y="5446783"/>
            <a:ext cx="3493567" cy="753018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TextBox 10"/>
          <p:cNvSpPr/>
          <p:nvPr/>
        </p:nvSpPr>
        <p:spPr>
          <a:xfrm>
            <a:off x="289766" y="5730335"/>
            <a:ext cx="523544" cy="540911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595" name="그림 11" descr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383" y="5446783"/>
            <a:ext cx="3556683" cy="76544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extBox 12"/>
          <p:cNvSpPr/>
          <p:nvPr/>
        </p:nvSpPr>
        <p:spPr>
          <a:xfrm>
            <a:off x="3926513" y="5555901"/>
            <a:ext cx="1885328" cy="540911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597" name="그림 14" descr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772" y="2329375"/>
            <a:ext cx="4237526" cy="749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그림 18" descr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978" y="1060908"/>
            <a:ext cx="3361431" cy="1181045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TextBox 19"/>
          <p:cNvSpPr/>
          <p:nvPr/>
        </p:nvSpPr>
        <p:spPr>
          <a:xfrm>
            <a:off x="8008346" y="2739089"/>
            <a:ext cx="1715201" cy="427029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600" name="그림 21" descr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8604" y="3350483"/>
            <a:ext cx="3635865" cy="1765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그림 23" descr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332" y="5295388"/>
            <a:ext cx="3866137" cy="695908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TextBox 26"/>
          <p:cNvSpPr txBox="1"/>
          <p:nvPr/>
        </p:nvSpPr>
        <p:spPr>
          <a:xfrm>
            <a:off x="735670" y="586757"/>
            <a:ext cx="2892153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서체가 다양한 전통주</a:t>
            </a:r>
          </a:p>
        </p:txBody>
      </p:sp>
      <p:sp>
        <p:nvSpPr>
          <p:cNvPr id="603" name="TextBox 27"/>
          <p:cNvSpPr txBox="1"/>
          <p:nvPr/>
        </p:nvSpPr>
        <p:spPr>
          <a:xfrm>
            <a:off x="4531607" y="569516"/>
            <a:ext cx="2892152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일정한 서체의 성분표</a:t>
            </a:r>
          </a:p>
        </p:txBody>
      </p:sp>
      <p:sp>
        <p:nvSpPr>
          <p:cNvPr id="604" name="TextBox 28"/>
          <p:cNvSpPr txBox="1"/>
          <p:nvPr/>
        </p:nvSpPr>
        <p:spPr>
          <a:xfrm>
            <a:off x="8610458" y="619879"/>
            <a:ext cx="2892152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바코드 하단의 숫자를 인식</a:t>
            </a:r>
          </a:p>
        </p:txBody>
      </p:sp>
      <p:sp>
        <p:nvSpPr>
          <p:cNvPr id="605" name="TextBox 29"/>
          <p:cNvSpPr/>
          <p:nvPr/>
        </p:nvSpPr>
        <p:spPr>
          <a:xfrm>
            <a:off x="8865947" y="5549646"/>
            <a:ext cx="1715201" cy="427029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609" name="아래로 구부러진 화살표[C] 30"/>
          <p:cNvGrpSpPr/>
          <p:nvPr/>
        </p:nvGrpSpPr>
        <p:grpSpPr>
          <a:xfrm>
            <a:off x="3088523" y="198481"/>
            <a:ext cx="1523233" cy="386373"/>
            <a:chOff x="-1" y="-1"/>
            <a:chExt cx="1523232" cy="386371"/>
          </a:xfrm>
        </p:grpSpPr>
        <p:sp>
          <p:nvSpPr>
            <p:cNvPr id="606" name="도형"/>
            <p:cNvSpPr/>
            <p:nvPr/>
          </p:nvSpPr>
          <p:spPr>
            <a:xfrm>
              <a:off x="-2" y="-2"/>
              <a:ext cx="1523234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21600"/>
                  </a:moveTo>
                  <a:lnTo>
                    <a:pt x="18861" y="16200"/>
                  </a:lnTo>
                  <a:lnTo>
                    <a:pt x="19545" y="16200"/>
                  </a:lnTo>
                  <a:cubicBezTo>
                    <a:pt x="18413" y="6663"/>
                    <a:pt x="14459" y="0"/>
                    <a:pt x="9930" y="0"/>
                  </a:cubicBezTo>
                  <a:lnTo>
                    <a:pt x="11300" y="0"/>
                  </a:lnTo>
                  <a:cubicBezTo>
                    <a:pt x="15828" y="0"/>
                    <a:pt x="19783" y="6663"/>
                    <a:pt x="20915" y="16200"/>
                  </a:cubicBezTo>
                  <a:lnTo>
                    <a:pt x="21600" y="16200"/>
                  </a:lnTo>
                  <a:close/>
                  <a:moveTo>
                    <a:pt x="10615" y="51"/>
                  </a:moveTo>
                  <a:cubicBezTo>
                    <a:pt x="5409" y="834"/>
                    <a:pt x="1370" y="10249"/>
                    <a:pt x="1370" y="21600"/>
                  </a:cubicBezTo>
                  <a:lnTo>
                    <a:pt x="0" y="21600"/>
                  </a:lnTo>
                  <a:cubicBezTo>
                    <a:pt x="0" y="9671"/>
                    <a:pt x="4446" y="0"/>
                    <a:pt x="9930" y="0"/>
                  </a:cubicBezTo>
                  <a:cubicBezTo>
                    <a:pt x="10159" y="0"/>
                    <a:pt x="10387" y="17"/>
                    <a:pt x="10615" y="51"/>
                  </a:cubicBezTo>
                  <a:close/>
                </a:path>
              </a:pathLst>
            </a:cu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07" name="도형"/>
            <p:cNvSpPr/>
            <p:nvPr/>
          </p:nvSpPr>
          <p:spPr>
            <a:xfrm>
              <a:off x="-1" y="-2"/>
              <a:ext cx="748590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1"/>
                  </a:moveTo>
                  <a:cubicBezTo>
                    <a:pt x="11006" y="834"/>
                    <a:pt x="2787" y="10249"/>
                    <a:pt x="2787" y="21600"/>
                  </a:cubicBezTo>
                  <a:lnTo>
                    <a:pt x="0" y="21600"/>
                  </a:lnTo>
                  <a:cubicBezTo>
                    <a:pt x="0" y="9671"/>
                    <a:pt x="9047" y="0"/>
                    <a:pt x="20206" y="0"/>
                  </a:cubicBezTo>
                  <a:cubicBezTo>
                    <a:pt x="20671" y="0"/>
                    <a:pt x="21136" y="17"/>
                    <a:pt x="21600" y="5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08" name="선"/>
            <p:cNvSpPr/>
            <p:nvPr/>
          </p:nvSpPr>
          <p:spPr>
            <a:xfrm>
              <a:off x="-2" y="-2"/>
              <a:ext cx="1523234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15" y="51"/>
                  </a:moveTo>
                  <a:cubicBezTo>
                    <a:pt x="5409" y="834"/>
                    <a:pt x="1370" y="10249"/>
                    <a:pt x="1370" y="21600"/>
                  </a:cubicBezTo>
                  <a:lnTo>
                    <a:pt x="0" y="21600"/>
                  </a:lnTo>
                  <a:cubicBezTo>
                    <a:pt x="0" y="9671"/>
                    <a:pt x="4446" y="0"/>
                    <a:pt x="9930" y="0"/>
                  </a:cubicBezTo>
                  <a:lnTo>
                    <a:pt x="11300" y="0"/>
                  </a:lnTo>
                  <a:cubicBezTo>
                    <a:pt x="15828" y="0"/>
                    <a:pt x="19783" y="6663"/>
                    <a:pt x="20915" y="16200"/>
                  </a:cubicBezTo>
                  <a:lnTo>
                    <a:pt x="21600" y="16200"/>
                  </a:lnTo>
                  <a:lnTo>
                    <a:pt x="20546" y="21600"/>
                  </a:lnTo>
                  <a:lnTo>
                    <a:pt x="18861" y="16200"/>
                  </a:lnTo>
                  <a:lnTo>
                    <a:pt x="19545" y="16200"/>
                  </a:lnTo>
                  <a:cubicBezTo>
                    <a:pt x="18413" y="6663"/>
                    <a:pt x="14459" y="0"/>
                    <a:pt x="9930" y="0"/>
                  </a:cubicBezTo>
                </a:path>
              </a:pathLst>
            </a:custGeom>
            <a:noFill/>
            <a:ln w="6350" cap="flat">
              <a:solidFill>
                <a:srgbClr val="E2F0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613" name="아래로 구부러진 화살표[C] 31"/>
          <p:cNvGrpSpPr/>
          <p:nvPr/>
        </p:nvGrpSpPr>
        <p:grpSpPr>
          <a:xfrm>
            <a:off x="7116494" y="234373"/>
            <a:ext cx="1523233" cy="386373"/>
            <a:chOff x="-1" y="-1"/>
            <a:chExt cx="1523232" cy="386371"/>
          </a:xfrm>
        </p:grpSpPr>
        <p:sp>
          <p:nvSpPr>
            <p:cNvPr id="610" name="도형"/>
            <p:cNvSpPr/>
            <p:nvPr/>
          </p:nvSpPr>
          <p:spPr>
            <a:xfrm>
              <a:off x="-2" y="-2"/>
              <a:ext cx="1523234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6" y="21600"/>
                  </a:moveTo>
                  <a:lnTo>
                    <a:pt x="18861" y="16200"/>
                  </a:lnTo>
                  <a:lnTo>
                    <a:pt x="19545" y="16200"/>
                  </a:lnTo>
                  <a:cubicBezTo>
                    <a:pt x="18413" y="6663"/>
                    <a:pt x="14459" y="0"/>
                    <a:pt x="9930" y="0"/>
                  </a:cubicBezTo>
                  <a:lnTo>
                    <a:pt x="11300" y="0"/>
                  </a:lnTo>
                  <a:cubicBezTo>
                    <a:pt x="15828" y="0"/>
                    <a:pt x="19783" y="6663"/>
                    <a:pt x="20915" y="16200"/>
                  </a:cubicBezTo>
                  <a:lnTo>
                    <a:pt x="21600" y="16200"/>
                  </a:lnTo>
                  <a:close/>
                  <a:moveTo>
                    <a:pt x="10615" y="51"/>
                  </a:moveTo>
                  <a:cubicBezTo>
                    <a:pt x="5409" y="834"/>
                    <a:pt x="1370" y="10249"/>
                    <a:pt x="1370" y="21600"/>
                  </a:cubicBezTo>
                  <a:lnTo>
                    <a:pt x="0" y="21600"/>
                  </a:lnTo>
                  <a:cubicBezTo>
                    <a:pt x="0" y="9671"/>
                    <a:pt x="4446" y="0"/>
                    <a:pt x="9930" y="0"/>
                  </a:cubicBezTo>
                  <a:cubicBezTo>
                    <a:pt x="10159" y="0"/>
                    <a:pt x="10387" y="17"/>
                    <a:pt x="10615" y="51"/>
                  </a:cubicBezTo>
                  <a:close/>
                </a:path>
              </a:pathLst>
            </a:cu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11" name="도형"/>
            <p:cNvSpPr/>
            <p:nvPr/>
          </p:nvSpPr>
          <p:spPr>
            <a:xfrm>
              <a:off x="-1" y="-2"/>
              <a:ext cx="748590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1"/>
                  </a:moveTo>
                  <a:cubicBezTo>
                    <a:pt x="11006" y="834"/>
                    <a:pt x="2787" y="10249"/>
                    <a:pt x="2787" y="21600"/>
                  </a:cubicBezTo>
                  <a:lnTo>
                    <a:pt x="0" y="21600"/>
                  </a:lnTo>
                  <a:cubicBezTo>
                    <a:pt x="0" y="9671"/>
                    <a:pt x="9047" y="0"/>
                    <a:pt x="20206" y="0"/>
                  </a:cubicBezTo>
                  <a:cubicBezTo>
                    <a:pt x="20671" y="0"/>
                    <a:pt x="21136" y="17"/>
                    <a:pt x="21600" y="5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12" name="선"/>
            <p:cNvSpPr/>
            <p:nvPr/>
          </p:nvSpPr>
          <p:spPr>
            <a:xfrm>
              <a:off x="-2" y="-2"/>
              <a:ext cx="1523234" cy="386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15" y="51"/>
                  </a:moveTo>
                  <a:cubicBezTo>
                    <a:pt x="5409" y="834"/>
                    <a:pt x="1370" y="10249"/>
                    <a:pt x="1370" y="21600"/>
                  </a:cubicBezTo>
                  <a:lnTo>
                    <a:pt x="0" y="21600"/>
                  </a:lnTo>
                  <a:cubicBezTo>
                    <a:pt x="0" y="9671"/>
                    <a:pt x="4446" y="0"/>
                    <a:pt x="9930" y="0"/>
                  </a:cubicBezTo>
                  <a:lnTo>
                    <a:pt x="11300" y="0"/>
                  </a:lnTo>
                  <a:cubicBezTo>
                    <a:pt x="15828" y="0"/>
                    <a:pt x="19783" y="6663"/>
                    <a:pt x="20915" y="16200"/>
                  </a:cubicBezTo>
                  <a:lnTo>
                    <a:pt x="21600" y="16200"/>
                  </a:lnTo>
                  <a:lnTo>
                    <a:pt x="20546" y="21600"/>
                  </a:lnTo>
                  <a:lnTo>
                    <a:pt x="18861" y="16200"/>
                  </a:lnTo>
                  <a:lnTo>
                    <a:pt x="19545" y="16200"/>
                  </a:lnTo>
                  <a:cubicBezTo>
                    <a:pt x="18413" y="6663"/>
                    <a:pt x="14459" y="0"/>
                    <a:pt x="9930" y="0"/>
                  </a:cubicBezTo>
                </a:path>
              </a:pathLst>
            </a:custGeom>
            <a:noFill/>
            <a:ln w="6350" cap="flat">
              <a:solidFill>
                <a:srgbClr val="E2F0D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그림 4" descr="그림 4"/>
          <p:cNvPicPr>
            <a:picLocks noChangeAspect="1"/>
          </p:cNvPicPr>
          <p:nvPr/>
        </p:nvPicPr>
        <p:blipFill>
          <a:blip r:embed="rId3"/>
          <a:srcRect l="66944" b="58679"/>
          <a:stretch>
            <a:fillRect/>
          </a:stretch>
        </p:blipFill>
        <p:spPr>
          <a:xfrm>
            <a:off x="1659463" y="1782665"/>
            <a:ext cx="3623738" cy="42417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모서리가 둥근 직사각형 5"/>
          <p:cNvGrpSpPr/>
          <p:nvPr/>
        </p:nvGrpSpPr>
        <p:grpSpPr>
          <a:xfrm>
            <a:off x="2709333" y="488777"/>
            <a:ext cx="6773336" cy="815122"/>
            <a:chOff x="0" y="0"/>
            <a:chExt cx="6773335" cy="815120"/>
          </a:xfrm>
        </p:grpSpPr>
        <p:sp>
          <p:nvSpPr>
            <p:cNvPr id="146" name="모서리가 둥근 직사각형"/>
            <p:cNvSpPr/>
            <p:nvPr/>
          </p:nvSpPr>
          <p:spPr>
            <a:xfrm>
              <a:off x="0" y="-1"/>
              <a:ext cx="6773336" cy="815122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50000"/>
              </a:schemeClr>
            </a:solidFill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" name="온라인에서 판매 가능한 주류는 전통주 뿐"/>
            <p:cNvSpPr txBox="1"/>
            <p:nvPr/>
          </p:nvSpPr>
          <p:spPr>
            <a:xfrm>
              <a:off x="90272" y="133489"/>
              <a:ext cx="6592790" cy="5481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800"/>
              </a:pPr>
              <a:r>
                <a:t>온라인에서 판매 가능한 주류는 </a:t>
              </a:r>
              <a:r>
                <a:rPr b="1"/>
                <a:t>전통주</a:t>
              </a:r>
              <a:r>
                <a:t> 뿐</a:t>
              </a:r>
            </a:p>
          </p:txBody>
        </p:sp>
      </p:grpSp>
      <p:pic>
        <p:nvPicPr>
          <p:cNvPr id="149" name="그림 6" descr="그림 6"/>
          <p:cNvPicPr>
            <a:picLocks noChangeAspect="1"/>
          </p:cNvPicPr>
          <p:nvPr/>
        </p:nvPicPr>
        <p:blipFill>
          <a:blip r:embed="rId3"/>
          <a:srcRect l="40006" t="42475" r="1056"/>
          <a:stretch>
            <a:fillRect/>
          </a:stretch>
        </p:blipFill>
        <p:spPr>
          <a:xfrm>
            <a:off x="6350003" y="1543283"/>
            <a:ext cx="5164667" cy="472051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7"/>
          <p:cNvSpPr txBox="1"/>
          <p:nvPr/>
        </p:nvSpPr>
        <p:spPr>
          <a:xfrm>
            <a:off x="4075855" y="6263795"/>
            <a:ext cx="4548296" cy="386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t>구매 의향에 반해 높지 않은 구매 경험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 7"/>
          <p:cNvSpPr/>
          <p:nvPr/>
        </p:nvSpPr>
        <p:spPr>
          <a:xfrm>
            <a:off x="-1" y="1"/>
            <a:ext cx="12191697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6" name="Rectangle 9"/>
          <p:cNvSpPr/>
          <p:nvPr/>
        </p:nvSpPr>
        <p:spPr>
          <a:xfrm>
            <a:off x="304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8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624" name="Group 11"/>
          <p:cNvGrpSpPr/>
          <p:nvPr/>
        </p:nvGrpSpPr>
        <p:grpSpPr>
          <a:xfrm>
            <a:off x="1303398" y="3983"/>
            <a:ext cx="9772774" cy="6858005"/>
            <a:chOff x="0" y="0"/>
            <a:chExt cx="9772772" cy="6858004"/>
          </a:xfrm>
        </p:grpSpPr>
        <p:sp>
          <p:nvSpPr>
            <p:cNvPr id="617" name="Freeform: Shape 12"/>
            <p:cNvSpPr/>
            <p:nvPr/>
          </p:nvSpPr>
          <p:spPr>
            <a:xfrm>
              <a:off x="257182" y="-1"/>
              <a:ext cx="9313233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600" extrusionOk="0">
                  <a:moveTo>
                    <a:pt x="16200" y="0"/>
                  </a:moveTo>
                  <a:lnTo>
                    <a:pt x="17045" y="0"/>
                  </a:lnTo>
                  <a:lnTo>
                    <a:pt x="17315" y="261"/>
                  </a:lnTo>
                  <a:cubicBezTo>
                    <a:pt x="17587" y="535"/>
                    <a:pt x="17851" y="824"/>
                    <a:pt x="18106" y="1129"/>
                  </a:cubicBezTo>
                  <a:cubicBezTo>
                    <a:pt x="18616" y="1737"/>
                    <a:pt x="19086" y="2409"/>
                    <a:pt x="19508" y="3135"/>
                  </a:cubicBezTo>
                  <a:cubicBezTo>
                    <a:pt x="19932" y="3859"/>
                    <a:pt x="20300" y="4645"/>
                    <a:pt x="20609" y="5472"/>
                  </a:cubicBezTo>
                  <a:cubicBezTo>
                    <a:pt x="20917" y="6300"/>
                    <a:pt x="21159" y="7175"/>
                    <a:pt x="21326" y="8077"/>
                  </a:cubicBezTo>
                  <a:cubicBezTo>
                    <a:pt x="21409" y="8528"/>
                    <a:pt x="21471" y="8987"/>
                    <a:pt x="21512" y="9449"/>
                  </a:cubicBezTo>
                  <a:cubicBezTo>
                    <a:pt x="21554" y="9911"/>
                    <a:pt x="21575" y="10377"/>
                    <a:pt x="21572" y="10842"/>
                  </a:cubicBezTo>
                  <a:cubicBezTo>
                    <a:pt x="21565" y="11773"/>
                    <a:pt x="21475" y="12703"/>
                    <a:pt x="21289" y="13596"/>
                  </a:cubicBezTo>
                  <a:cubicBezTo>
                    <a:pt x="21196" y="14042"/>
                    <a:pt x="21088" y="14481"/>
                    <a:pt x="20948" y="14913"/>
                  </a:cubicBezTo>
                  <a:cubicBezTo>
                    <a:pt x="20808" y="15344"/>
                    <a:pt x="20636" y="15770"/>
                    <a:pt x="20407" y="16153"/>
                  </a:cubicBezTo>
                  <a:cubicBezTo>
                    <a:pt x="20292" y="16344"/>
                    <a:pt x="20167" y="16526"/>
                    <a:pt x="20027" y="16685"/>
                  </a:cubicBezTo>
                  <a:cubicBezTo>
                    <a:pt x="19889" y="16845"/>
                    <a:pt x="19742" y="16988"/>
                    <a:pt x="19591" y="17114"/>
                  </a:cubicBezTo>
                  <a:cubicBezTo>
                    <a:pt x="19441" y="17241"/>
                    <a:pt x="19287" y="17349"/>
                    <a:pt x="19135" y="17453"/>
                  </a:cubicBezTo>
                  <a:cubicBezTo>
                    <a:pt x="18983" y="17556"/>
                    <a:pt x="18832" y="17653"/>
                    <a:pt x="18684" y="17750"/>
                  </a:cubicBezTo>
                  <a:cubicBezTo>
                    <a:pt x="18388" y="17945"/>
                    <a:pt x="18103" y="18149"/>
                    <a:pt x="17833" y="18385"/>
                  </a:cubicBezTo>
                  <a:cubicBezTo>
                    <a:pt x="17564" y="18622"/>
                    <a:pt x="17308" y="18885"/>
                    <a:pt x="17072" y="19181"/>
                  </a:cubicBezTo>
                  <a:cubicBezTo>
                    <a:pt x="16955" y="19328"/>
                    <a:pt x="16838" y="19484"/>
                    <a:pt x="16722" y="19641"/>
                  </a:cubicBezTo>
                  <a:cubicBezTo>
                    <a:pt x="16606" y="19797"/>
                    <a:pt x="16492" y="19957"/>
                    <a:pt x="16378" y="20117"/>
                  </a:cubicBezTo>
                  <a:cubicBezTo>
                    <a:pt x="16152" y="20438"/>
                    <a:pt x="15928" y="20766"/>
                    <a:pt x="15703" y="21093"/>
                  </a:cubicBezTo>
                  <a:cubicBezTo>
                    <a:pt x="15590" y="21257"/>
                    <a:pt x="15477" y="21420"/>
                    <a:pt x="15362" y="21582"/>
                  </a:cubicBezTo>
                  <a:lnTo>
                    <a:pt x="15349" y="21600"/>
                  </a:lnTo>
                  <a:lnTo>
                    <a:pt x="14882" y="21600"/>
                  </a:lnTo>
                  <a:lnTo>
                    <a:pt x="15120" y="21280"/>
                  </a:lnTo>
                  <a:cubicBezTo>
                    <a:pt x="15234" y="21121"/>
                    <a:pt x="15347" y="20960"/>
                    <a:pt x="15460" y="20798"/>
                  </a:cubicBezTo>
                  <a:cubicBezTo>
                    <a:pt x="15686" y="20475"/>
                    <a:pt x="15910" y="20147"/>
                    <a:pt x="16136" y="19820"/>
                  </a:cubicBezTo>
                  <a:lnTo>
                    <a:pt x="16476" y="19331"/>
                  </a:lnTo>
                  <a:cubicBezTo>
                    <a:pt x="16591" y="19168"/>
                    <a:pt x="16706" y="19007"/>
                    <a:pt x="16828" y="18846"/>
                  </a:cubicBezTo>
                  <a:cubicBezTo>
                    <a:pt x="17309" y="18202"/>
                    <a:pt x="17886" y="17671"/>
                    <a:pt x="18472" y="17231"/>
                  </a:cubicBezTo>
                  <a:cubicBezTo>
                    <a:pt x="18763" y="17006"/>
                    <a:pt x="19050" y="16795"/>
                    <a:pt x="19299" y="16548"/>
                  </a:cubicBezTo>
                  <a:cubicBezTo>
                    <a:pt x="19549" y="16303"/>
                    <a:pt x="19758" y="16019"/>
                    <a:pt x="19920" y="15685"/>
                  </a:cubicBezTo>
                  <a:cubicBezTo>
                    <a:pt x="20086" y="15355"/>
                    <a:pt x="20208" y="14980"/>
                    <a:pt x="20307" y="14587"/>
                  </a:cubicBezTo>
                  <a:cubicBezTo>
                    <a:pt x="20405" y="14195"/>
                    <a:pt x="20478" y="13782"/>
                    <a:pt x="20536" y="13368"/>
                  </a:cubicBezTo>
                  <a:cubicBezTo>
                    <a:pt x="20550" y="13264"/>
                    <a:pt x="20565" y="13161"/>
                    <a:pt x="20576" y="13057"/>
                  </a:cubicBezTo>
                  <a:lnTo>
                    <a:pt x="20610" y="12745"/>
                  </a:lnTo>
                  <a:lnTo>
                    <a:pt x="20635" y="12432"/>
                  </a:lnTo>
                  <a:cubicBezTo>
                    <a:pt x="20645" y="12328"/>
                    <a:pt x="20647" y="12223"/>
                    <a:pt x="20653" y="12119"/>
                  </a:cubicBezTo>
                  <a:cubicBezTo>
                    <a:pt x="20676" y="11701"/>
                    <a:pt x="20676" y="11282"/>
                    <a:pt x="20664" y="10865"/>
                  </a:cubicBezTo>
                  <a:lnTo>
                    <a:pt x="20650" y="10552"/>
                  </a:lnTo>
                  <a:cubicBezTo>
                    <a:pt x="20644" y="10448"/>
                    <a:pt x="20635" y="10344"/>
                    <a:pt x="20628" y="10240"/>
                  </a:cubicBezTo>
                  <a:cubicBezTo>
                    <a:pt x="20622" y="10136"/>
                    <a:pt x="20610" y="10032"/>
                    <a:pt x="20602" y="9929"/>
                  </a:cubicBezTo>
                  <a:cubicBezTo>
                    <a:pt x="20593" y="9825"/>
                    <a:pt x="20581" y="9722"/>
                    <a:pt x="20569" y="9619"/>
                  </a:cubicBezTo>
                  <a:cubicBezTo>
                    <a:pt x="20520" y="9206"/>
                    <a:pt x="20457" y="8796"/>
                    <a:pt x="20378" y="8390"/>
                  </a:cubicBezTo>
                  <a:cubicBezTo>
                    <a:pt x="20219" y="7580"/>
                    <a:pt x="20003" y="6788"/>
                    <a:pt x="19737" y="6022"/>
                  </a:cubicBezTo>
                  <a:cubicBezTo>
                    <a:pt x="19603" y="5639"/>
                    <a:pt x="19458" y="5263"/>
                    <a:pt x="19302" y="4893"/>
                  </a:cubicBezTo>
                  <a:cubicBezTo>
                    <a:pt x="19147" y="4523"/>
                    <a:pt x="18978" y="4161"/>
                    <a:pt x="18801" y="3806"/>
                  </a:cubicBezTo>
                  <a:cubicBezTo>
                    <a:pt x="18623" y="3451"/>
                    <a:pt x="18434" y="3106"/>
                    <a:pt x="18238" y="2766"/>
                  </a:cubicBezTo>
                  <a:cubicBezTo>
                    <a:pt x="18040" y="2428"/>
                    <a:pt x="17832" y="2099"/>
                    <a:pt x="17615" y="1780"/>
                  </a:cubicBezTo>
                  <a:cubicBezTo>
                    <a:pt x="17397" y="1461"/>
                    <a:pt x="17172" y="1149"/>
                    <a:pt x="16935" y="852"/>
                  </a:cubicBezTo>
                  <a:close/>
                  <a:moveTo>
                    <a:pt x="4059" y="0"/>
                  </a:moveTo>
                  <a:lnTo>
                    <a:pt x="4994" y="0"/>
                  </a:lnTo>
                  <a:lnTo>
                    <a:pt x="4874" y="128"/>
                  </a:lnTo>
                  <a:cubicBezTo>
                    <a:pt x="4502" y="547"/>
                    <a:pt x="4156" y="1000"/>
                    <a:pt x="3837" y="1480"/>
                  </a:cubicBezTo>
                  <a:cubicBezTo>
                    <a:pt x="2984" y="2762"/>
                    <a:pt x="2324" y="4235"/>
                    <a:pt x="1867" y="5799"/>
                  </a:cubicBezTo>
                  <a:cubicBezTo>
                    <a:pt x="1640" y="6581"/>
                    <a:pt x="1462" y="7387"/>
                    <a:pt x="1345" y="8209"/>
                  </a:cubicBezTo>
                  <a:cubicBezTo>
                    <a:pt x="1230" y="9031"/>
                    <a:pt x="1170" y="9865"/>
                    <a:pt x="1167" y="10700"/>
                  </a:cubicBezTo>
                  <a:cubicBezTo>
                    <a:pt x="1162" y="11535"/>
                    <a:pt x="1214" y="12370"/>
                    <a:pt x="1321" y="13191"/>
                  </a:cubicBezTo>
                  <a:cubicBezTo>
                    <a:pt x="1427" y="14013"/>
                    <a:pt x="1596" y="14820"/>
                    <a:pt x="1815" y="15603"/>
                  </a:cubicBezTo>
                  <a:cubicBezTo>
                    <a:pt x="2257" y="17165"/>
                    <a:pt x="2918" y="18626"/>
                    <a:pt x="3771" y="19868"/>
                  </a:cubicBezTo>
                  <a:cubicBezTo>
                    <a:pt x="4198" y="20490"/>
                    <a:pt x="4671" y="21055"/>
                    <a:pt x="5180" y="21559"/>
                  </a:cubicBezTo>
                  <a:lnTo>
                    <a:pt x="5224" y="21600"/>
                  </a:lnTo>
                  <a:lnTo>
                    <a:pt x="3657" y="21600"/>
                  </a:lnTo>
                  <a:lnTo>
                    <a:pt x="3394" y="21288"/>
                  </a:lnTo>
                  <a:cubicBezTo>
                    <a:pt x="3267" y="21130"/>
                    <a:pt x="3142" y="20967"/>
                    <a:pt x="3020" y="20801"/>
                  </a:cubicBezTo>
                  <a:cubicBezTo>
                    <a:pt x="2047" y="19468"/>
                    <a:pt x="1270" y="17877"/>
                    <a:pt x="750" y="16146"/>
                  </a:cubicBezTo>
                  <a:cubicBezTo>
                    <a:pt x="227" y="14416"/>
                    <a:pt x="-25" y="12542"/>
                    <a:pt x="2" y="10681"/>
                  </a:cubicBezTo>
                  <a:cubicBezTo>
                    <a:pt x="14" y="9750"/>
                    <a:pt x="94" y="8821"/>
                    <a:pt x="245" y="7911"/>
                  </a:cubicBezTo>
                  <a:cubicBezTo>
                    <a:pt x="394" y="7003"/>
                    <a:pt x="607" y="6111"/>
                    <a:pt x="892" y="5263"/>
                  </a:cubicBezTo>
                  <a:cubicBezTo>
                    <a:pt x="1458" y="3563"/>
                    <a:pt x="2298" y="2038"/>
                    <a:pt x="3321" y="807"/>
                  </a:cubicBezTo>
                  <a:cubicBezTo>
                    <a:pt x="3449" y="653"/>
                    <a:pt x="3580" y="503"/>
                    <a:pt x="3713" y="358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8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18" name="Freeform: Shape 13"/>
            <p:cNvSpPr/>
            <p:nvPr/>
          </p:nvSpPr>
          <p:spPr>
            <a:xfrm>
              <a:off x="356067" y="-1"/>
              <a:ext cx="9065805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extrusionOk="0">
                  <a:moveTo>
                    <a:pt x="4210" y="0"/>
                  </a:moveTo>
                  <a:lnTo>
                    <a:pt x="15971" y="0"/>
                  </a:lnTo>
                  <a:lnTo>
                    <a:pt x="15995" y="21"/>
                  </a:lnTo>
                  <a:cubicBezTo>
                    <a:pt x="19311" y="3248"/>
                    <a:pt x="21600" y="8893"/>
                    <a:pt x="20440" y="14428"/>
                  </a:cubicBezTo>
                  <a:cubicBezTo>
                    <a:pt x="19663" y="18133"/>
                    <a:pt x="18260" y="17191"/>
                    <a:pt x="16399" y="19716"/>
                  </a:cubicBezTo>
                  <a:cubicBezTo>
                    <a:pt x="16166" y="20031"/>
                    <a:pt x="15941" y="20354"/>
                    <a:pt x="15718" y="20676"/>
                  </a:cubicBezTo>
                  <a:lnTo>
                    <a:pt x="15084" y="21600"/>
                  </a:lnTo>
                  <a:lnTo>
                    <a:pt x="11864" y="21600"/>
                  </a:lnTo>
                  <a:lnTo>
                    <a:pt x="12002" y="21473"/>
                  </a:lnTo>
                  <a:cubicBezTo>
                    <a:pt x="12542" y="20943"/>
                    <a:pt x="13098" y="20153"/>
                    <a:pt x="13807" y="19115"/>
                  </a:cubicBezTo>
                  <a:cubicBezTo>
                    <a:pt x="14132" y="18641"/>
                    <a:pt x="14468" y="18150"/>
                    <a:pt x="14829" y="17660"/>
                  </a:cubicBezTo>
                  <a:cubicBezTo>
                    <a:pt x="15774" y="16378"/>
                    <a:pt x="16645" y="15757"/>
                    <a:pt x="17280" y="15304"/>
                  </a:cubicBezTo>
                  <a:cubicBezTo>
                    <a:pt x="17592" y="15081"/>
                    <a:pt x="17839" y="14906"/>
                    <a:pt x="17950" y="14750"/>
                  </a:cubicBezTo>
                  <a:cubicBezTo>
                    <a:pt x="18075" y="14575"/>
                    <a:pt x="18206" y="14181"/>
                    <a:pt x="18320" y="13639"/>
                  </a:cubicBezTo>
                  <a:cubicBezTo>
                    <a:pt x="18611" y="12251"/>
                    <a:pt x="18619" y="10795"/>
                    <a:pt x="18344" y="9312"/>
                  </a:cubicBezTo>
                  <a:cubicBezTo>
                    <a:pt x="18080" y="7890"/>
                    <a:pt x="17550" y="6453"/>
                    <a:pt x="16811" y="5155"/>
                  </a:cubicBezTo>
                  <a:cubicBezTo>
                    <a:pt x="15972" y="3681"/>
                    <a:pt x="14903" y="2436"/>
                    <a:pt x="13720" y="1554"/>
                  </a:cubicBezTo>
                  <a:cubicBezTo>
                    <a:pt x="12566" y="693"/>
                    <a:pt x="11378" y="237"/>
                    <a:pt x="10286" y="237"/>
                  </a:cubicBezTo>
                  <a:cubicBezTo>
                    <a:pt x="8133" y="237"/>
                    <a:pt x="6108" y="1377"/>
                    <a:pt x="4582" y="3446"/>
                  </a:cubicBezTo>
                  <a:cubicBezTo>
                    <a:pt x="3836" y="4459"/>
                    <a:pt x="3250" y="5638"/>
                    <a:pt x="2841" y="6951"/>
                  </a:cubicBezTo>
                  <a:cubicBezTo>
                    <a:pt x="2416" y="8312"/>
                    <a:pt x="2201" y="9761"/>
                    <a:pt x="2201" y="11256"/>
                  </a:cubicBezTo>
                  <a:cubicBezTo>
                    <a:pt x="2201" y="12615"/>
                    <a:pt x="2379" y="13940"/>
                    <a:pt x="2732" y="15194"/>
                  </a:cubicBezTo>
                  <a:cubicBezTo>
                    <a:pt x="3072" y="16404"/>
                    <a:pt x="3563" y="17516"/>
                    <a:pt x="4192" y="18498"/>
                  </a:cubicBezTo>
                  <a:cubicBezTo>
                    <a:pt x="4936" y="19659"/>
                    <a:pt x="5869" y="20613"/>
                    <a:pt x="6890" y="21258"/>
                  </a:cubicBezTo>
                  <a:cubicBezTo>
                    <a:pt x="7023" y="21342"/>
                    <a:pt x="7157" y="21421"/>
                    <a:pt x="7293" y="21495"/>
                  </a:cubicBezTo>
                  <a:lnTo>
                    <a:pt x="7502" y="21600"/>
                  </a:lnTo>
                  <a:lnTo>
                    <a:pt x="3389" y="21600"/>
                  </a:lnTo>
                  <a:lnTo>
                    <a:pt x="3267" y="21454"/>
                  </a:lnTo>
                  <a:cubicBezTo>
                    <a:pt x="3004" y="21121"/>
                    <a:pt x="2755" y="20770"/>
                    <a:pt x="2519" y="20402"/>
                  </a:cubicBezTo>
                  <a:cubicBezTo>
                    <a:pt x="950" y="17953"/>
                    <a:pt x="0" y="14755"/>
                    <a:pt x="0" y="11255"/>
                  </a:cubicBezTo>
                  <a:cubicBezTo>
                    <a:pt x="0" y="6681"/>
                    <a:pt x="1623" y="2620"/>
                    <a:pt x="4132" y="76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19" name="Freeform: Shape 14"/>
            <p:cNvSpPr/>
            <p:nvPr/>
          </p:nvSpPr>
          <p:spPr>
            <a:xfrm>
              <a:off x="344814" y="-1"/>
              <a:ext cx="9088307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extrusionOk="0">
                  <a:moveTo>
                    <a:pt x="11776" y="0"/>
                  </a:moveTo>
                  <a:lnTo>
                    <a:pt x="15971" y="0"/>
                  </a:lnTo>
                  <a:lnTo>
                    <a:pt x="15995" y="21"/>
                  </a:lnTo>
                  <a:cubicBezTo>
                    <a:pt x="19311" y="3248"/>
                    <a:pt x="21600" y="8893"/>
                    <a:pt x="20440" y="14428"/>
                  </a:cubicBezTo>
                  <a:cubicBezTo>
                    <a:pt x="19663" y="18133"/>
                    <a:pt x="18260" y="17191"/>
                    <a:pt x="16399" y="19716"/>
                  </a:cubicBezTo>
                  <a:cubicBezTo>
                    <a:pt x="16166" y="20031"/>
                    <a:pt x="15941" y="20354"/>
                    <a:pt x="15718" y="20676"/>
                  </a:cubicBezTo>
                  <a:lnTo>
                    <a:pt x="15084" y="21600"/>
                  </a:lnTo>
                  <a:lnTo>
                    <a:pt x="12470" y="21600"/>
                  </a:lnTo>
                  <a:lnTo>
                    <a:pt x="12621" y="21432"/>
                  </a:lnTo>
                  <a:cubicBezTo>
                    <a:pt x="13103" y="20871"/>
                    <a:pt x="13580" y="20173"/>
                    <a:pt x="14079" y="19445"/>
                  </a:cubicBezTo>
                  <a:cubicBezTo>
                    <a:pt x="14401" y="18974"/>
                    <a:pt x="14734" y="18486"/>
                    <a:pt x="15091" y="18003"/>
                  </a:cubicBezTo>
                  <a:cubicBezTo>
                    <a:pt x="15997" y="16774"/>
                    <a:pt x="16839" y="16173"/>
                    <a:pt x="17453" y="15735"/>
                  </a:cubicBezTo>
                  <a:cubicBezTo>
                    <a:pt x="17843" y="15457"/>
                    <a:pt x="18071" y="15290"/>
                    <a:pt x="18216" y="15087"/>
                  </a:cubicBezTo>
                  <a:cubicBezTo>
                    <a:pt x="18386" y="14849"/>
                    <a:pt x="18540" y="14406"/>
                    <a:pt x="18673" y="13770"/>
                  </a:cubicBezTo>
                  <a:cubicBezTo>
                    <a:pt x="18981" y="12300"/>
                    <a:pt x="18990" y="10760"/>
                    <a:pt x="18700" y="9194"/>
                  </a:cubicBezTo>
                  <a:cubicBezTo>
                    <a:pt x="18424" y="7708"/>
                    <a:pt x="17872" y="6209"/>
                    <a:pt x="17103" y="4859"/>
                  </a:cubicBezTo>
                  <a:cubicBezTo>
                    <a:pt x="16234" y="3333"/>
                    <a:pt x="15126" y="2042"/>
                    <a:pt x="13899" y="1127"/>
                  </a:cubicBezTo>
                  <a:cubicBezTo>
                    <a:pt x="13295" y="676"/>
                    <a:pt x="12680" y="332"/>
                    <a:pt x="12072" y="100"/>
                  </a:cubicBezTo>
                  <a:close/>
                  <a:moveTo>
                    <a:pt x="4210" y="0"/>
                  </a:moveTo>
                  <a:lnTo>
                    <a:pt x="8525" y="0"/>
                  </a:lnTo>
                  <a:lnTo>
                    <a:pt x="8226" y="91"/>
                  </a:lnTo>
                  <a:cubicBezTo>
                    <a:pt x="6761" y="588"/>
                    <a:pt x="5417" y="1616"/>
                    <a:pt x="4321" y="3104"/>
                  </a:cubicBezTo>
                  <a:cubicBezTo>
                    <a:pt x="3541" y="4161"/>
                    <a:pt x="2929" y="5392"/>
                    <a:pt x="2502" y="6763"/>
                  </a:cubicBezTo>
                  <a:cubicBezTo>
                    <a:pt x="2059" y="8184"/>
                    <a:pt x="1834" y="9696"/>
                    <a:pt x="1834" y="11256"/>
                  </a:cubicBezTo>
                  <a:cubicBezTo>
                    <a:pt x="1834" y="12673"/>
                    <a:pt x="2021" y="14056"/>
                    <a:pt x="2389" y="15366"/>
                  </a:cubicBezTo>
                  <a:cubicBezTo>
                    <a:pt x="2744" y="16629"/>
                    <a:pt x="3257" y="17790"/>
                    <a:pt x="3914" y="18815"/>
                  </a:cubicBezTo>
                  <a:cubicBezTo>
                    <a:pt x="4594" y="19876"/>
                    <a:pt x="5425" y="20773"/>
                    <a:pt x="6337" y="21432"/>
                  </a:cubicBezTo>
                  <a:lnTo>
                    <a:pt x="6585" y="21600"/>
                  </a:lnTo>
                  <a:lnTo>
                    <a:pt x="3389" y="21600"/>
                  </a:lnTo>
                  <a:lnTo>
                    <a:pt x="3267" y="21454"/>
                  </a:lnTo>
                  <a:cubicBezTo>
                    <a:pt x="3004" y="21121"/>
                    <a:pt x="2755" y="20770"/>
                    <a:pt x="2519" y="20402"/>
                  </a:cubicBezTo>
                  <a:cubicBezTo>
                    <a:pt x="950" y="17953"/>
                    <a:pt x="0" y="14755"/>
                    <a:pt x="0" y="11255"/>
                  </a:cubicBezTo>
                  <a:cubicBezTo>
                    <a:pt x="0" y="6681"/>
                    <a:pt x="1623" y="2620"/>
                    <a:pt x="4132" y="76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2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20" name="Freeform: Shape 15"/>
            <p:cNvSpPr/>
            <p:nvPr/>
          </p:nvSpPr>
          <p:spPr>
            <a:xfrm>
              <a:off x="325544" y="-1"/>
              <a:ext cx="9107456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14654" y="0"/>
                  </a:moveTo>
                  <a:lnTo>
                    <a:pt x="16552" y="0"/>
                  </a:lnTo>
                  <a:lnTo>
                    <a:pt x="17354" y="778"/>
                  </a:lnTo>
                  <a:cubicBezTo>
                    <a:pt x="17623" y="1060"/>
                    <a:pt x="17882" y="1355"/>
                    <a:pt x="18132" y="1665"/>
                  </a:cubicBezTo>
                  <a:cubicBezTo>
                    <a:pt x="18632" y="2283"/>
                    <a:pt x="19098" y="2953"/>
                    <a:pt x="19516" y="3673"/>
                  </a:cubicBezTo>
                  <a:cubicBezTo>
                    <a:pt x="19936" y="4392"/>
                    <a:pt x="20306" y="5164"/>
                    <a:pt x="20624" y="5975"/>
                  </a:cubicBezTo>
                  <a:cubicBezTo>
                    <a:pt x="20782" y="6382"/>
                    <a:pt x="20924" y="6799"/>
                    <a:pt x="21053" y="7225"/>
                  </a:cubicBezTo>
                  <a:cubicBezTo>
                    <a:pt x="21084" y="7333"/>
                    <a:pt x="21117" y="7439"/>
                    <a:pt x="21145" y="7547"/>
                  </a:cubicBezTo>
                  <a:lnTo>
                    <a:pt x="21230" y="7873"/>
                  </a:lnTo>
                  <a:lnTo>
                    <a:pt x="21305" y="8204"/>
                  </a:lnTo>
                  <a:cubicBezTo>
                    <a:pt x="21330" y="8314"/>
                    <a:pt x="21350" y="8426"/>
                    <a:pt x="21371" y="8538"/>
                  </a:cubicBezTo>
                  <a:cubicBezTo>
                    <a:pt x="21536" y="9433"/>
                    <a:pt x="21594" y="10362"/>
                    <a:pt x="21576" y="11283"/>
                  </a:cubicBezTo>
                  <a:cubicBezTo>
                    <a:pt x="21566" y="11743"/>
                    <a:pt x="21528" y="12203"/>
                    <a:pt x="21462" y="12655"/>
                  </a:cubicBezTo>
                  <a:cubicBezTo>
                    <a:pt x="21395" y="13107"/>
                    <a:pt x="21302" y="13550"/>
                    <a:pt x="21196" y="13983"/>
                  </a:cubicBezTo>
                  <a:cubicBezTo>
                    <a:pt x="21090" y="14418"/>
                    <a:pt x="20976" y="14840"/>
                    <a:pt x="20842" y="15267"/>
                  </a:cubicBezTo>
                  <a:cubicBezTo>
                    <a:pt x="20774" y="15481"/>
                    <a:pt x="20702" y="15694"/>
                    <a:pt x="20619" y="15906"/>
                  </a:cubicBezTo>
                  <a:cubicBezTo>
                    <a:pt x="20535" y="16117"/>
                    <a:pt x="20442" y="16327"/>
                    <a:pt x="20332" y="16528"/>
                  </a:cubicBezTo>
                  <a:cubicBezTo>
                    <a:pt x="20224" y="16730"/>
                    <a:pt x="20101" y="16923"/>
                    <a:pt x="19965" y="17101"/>
                  </a:cubicBezTo>
                  <a:cubicBezTo>
                    <a:pt x="19897" y="17190"/>
                    <a:pt x="19827" y="17275"/>
                    <a:pt x="19754" y="17356"/>
                  </a:cubicBezTo>
                  <a:cubicBezTo>
                    <a:pt x="19681" y="17436"/>
                    <a:pt x="19607" y="17512"/>
                    <a:pt x="19532" y="17584"/>
                  </a:cubicBezTo>
                  <a:cubicBezTo>
                    <a:pt x="19229" y="17873"/>
                    <a:pt x="18923" y="18089"/>
                    <a:pt x="18643" y="18303"/>
                  </a:cubicBezTo>
                  <a:cubicBezTo>
                    <a:pt x="18363" y="18515"/>
                    <a:pt x="18104" y="18725"/>
                    <a:pt x="17863" y="18957"/>
                  </a:cubicBezTo>
                  <a:cubicBezTo>
                    <a:pt x="17742" y="19072"/>
                    <a:pt x="17626" y="19194"/>
                    <a:pt x="17513" y="19320"/>
                  </a:cubicBezTo>
                  <a:cubicBezTo>
                    <a:pt x="17400" y="19445"/>
                    <a:pt x="17291" y="19578"/>
                    <a:pt x="17184" y="19714"/>
                  </a:cubicBezTo>
                  <a:cubicBezTo>
                    <a:pt x="17130" y="19783"/>
                    <a:pt x="17080" y="19850"/>
                    <a:pt x="17026" y="19924"/>
                  </a:cubicBezTo>
                  <a:lnTo>
                    <a:pt x="16862" y="20148"/>
                  </a:lnTo>
                  <a:lnTo>
                    <a:pt x="16535" y="20603"/>
                  </a:lnTo>
                  <a:cubicBezTo>
                    <a:pt x="16315" y="20908"/>
                    <a:pt x="16088" y="21212"/>
                    <a:pt x="15858" y="21520"/>
                  </a:cubicBezTo>
                  <a:lnTo>
                    <a:pt x="15798" y="21600"/>
                  </a:lnTo>
                  <a:lnTo>
                    <a:pt x="14351" y="21600"/>
                  </a:lnTo>
                  <a:lnTo>
                    <a:pt x="14400" y="21529"/>
                  </a:lnTo>
                  <a:cubicBezTo>
                    <a:pt x="14504" y="21372"/>
                    <a:pt x="14607" y="21213"/>
                    <a:pt x="14711" y="21052"/>
                  </a:cubicBezTo>
                  <a:lnTo>
                    <a:pt x="15022" y="20566"/>
                  </a:lnTo>
                  <a:cubicBezTo>
                    <a:pt x="15231" y="20241"/>
                    <a:pt x="15441" y="19910"/>
                    <a:pt x="15665" y="19588"/>
                  </a:cubicBezTo>
                  <a:cubicBezTo>
                    <a:pt x="15778" y="19428"/>
                    <a:pt x="15893" y="19269"/>
                    <a:pt x="16012" y="19113"/>
                  </a:cubicBezTo>
                  <a:lnTo>
                    <a:pt x="16192" y="18879"/>
                  </a:lnTo>
                  <a:cubicBezTo>
                    <a:pt x="16253" y="18801"/>
                    <a:pt x="16320" y="18719"/>
                    <a:pt x="16385" y="18642"/>
                  </a:cubicBezTo>
                  <a:cubicBezTo>
                    <a:pt x="16648" y="18328"/>
                    <a:pt x="16938" y="18044"/>
                    <a:pt x="17241" y="17796"/>
                  </a:cubicBezTo>
                  <a:cubicBezTo>
                    <a:pt x="17543" y="17547"/>
                    <a:pt x="17860" y="17339"/>
                    <a:pt x="18161" y="17152"/>
                  </a:cubicBezTo>
                  <a:cubicBezTo>
                    <a:pt x="18312" y="17058"/>
                    <a:pt x="18459" y="16968"/>
                    <a:pt x="18596" y="16877"/>
                  </a:cubicBezTo>
                  <a:cubicBezTo>
                    <a:pt x="18735" y="16785"/>
                    <a:pt x="18865" y="16693"/>
                    <a:pt x="18983" y="16591"/>
                  </a:cubicBezTo>
                  <a:cubicBezTo>
                    <a:pt x="19221" y="16390"/>
                    <a:pt x="19414" y="16152"/>
                    <a:pt x="19572" y="15856"/>
                  </a:cubicBezTo>
                  <a:cubicBezTo>
                    <a:pt x="19729" y="15561"/>
                    <a:pt x="19853" y="15218"/>
                    <a:pt x="19945" y="14849"/>
                  </a:cubicBezTo>
                  <a:cubicBezTo>
                    <a:pt x="20037" y="14480"/>
                    <a:pt x="20095" y="14083"/>
                    <a:pt x="20128" y="13689"/>
                  </a:cubicBezTo>
                  <a:cubicBezTo>
                    <a:pt x="20160" y="13295"/>
                    <a:pt x="20167" y="12899"/>
                    <a:pt x="20160" y="12507"/>
                  </a:cubicBezTo>
                  <a:cubicBezTo>
                    <a:pt x="20151" y="12115"/>
                    <a:pt x="20130" y="11727"/>
                    <a:pt x="20101" y="11341"/>
                  </a:cubicBezTo>
                  <a:cubicBezTo>
                    <a:pt x="20071" y="10955"/>
                    <a:pt x="20026" y="10571"/>
                    <a:pt x="19963" y="10193"/>
                  </a:cubicBezTo>
                  <a:cubicBezTo>
                    <a:pt x="19901" y="9813"/>
                    <a:pt x="19827" y="9438"/>
                    <a:pt x="19748" y="9064"/>
                  </a:cubicBezTo>
                  <a:cubicBezTo>
                    <a:pt x="19591" y="8317"/>
                    <a:pt x="19406" y="7572"/>
                    <a:pt x="19163" y="6849"/>
                  </a:cubicBezTo>
                  <a:cubicBezTo>
                    <a:pt x="18920" y="6127"/>
                    <a:pt x="18631" y="5423"/>
                    <a:pt x="18301" y="4748"/>
                  </a:cubicBezTo>
                  <a:cubicBezTo>
                    <a:pt x="18134" y="4412"/>
                    <a:pt x="17959" y="4081"/>
                    <a:pt x="17775" y="3757"/>
                  </a:cubicBezTo>
                  <a:cubicBezTo>
                    <a:pt x="17590" y="3434"/>
                    <a:pt x="17393" y="3122"/>
                    <a:pt x="17189" y="2817"/>
                  </a:cubicBezTo>
                  <a:cubicBezTo>
                    <a:pt x="16780" y="2206"/>
                    <a:pt x="16333" y="1635"/>
                    <a:pt x="15850" y="1115"/>
                  </a:cubicBezTo>
                  <a:cubicBezTo>
                    <a:pt x="15489" y="724"/>
                    <a:pt x="15106" y="363"/>
                    <a:pt x="14706" y="40"/>
                  </a:cubicBezTo>
                  <a:close/>
                  <a:moveTo>
                    <a:pt x="4329" y="0"/>
                  </a:moveTo>
                  <a:lnTo>
                    <a:pt x="6652" y="0"/>
                  </a:lnTo>
                  <a:lnTo>
                    <a:pt x="6321" y="278"/>
                  </a:lnTo>
                  <a:cubicBezTo>
                    <a:pt x="6066" y="503"/>
                    <a:pt x="5819" y="742"/>
                    <a:pt x="5579" y="992"/>
                  </a:cubicBezTo>
                  <a:cubicBezTo>
                    <a:pt x="5339" y="1241"/>
                    <a:pt x="5111" y="1506"/>
                    <a:pt x="4881" y="1769"/>
                  </a:cubicBezTo>
                  <a:cubicBezTo>
                    <a:pt x="4651" y="2031"/>
                    <a:pt x="4427" y="2303"/>
                    <a:pt x="4219" y="2597"/>
                  </a:cubicBezTo>
                  <a:cubicBezTo>
                    <a:pt x="3386" y="3764"/>
                    <a:pt x="2720" y="5129"/>
                    <a:pt x="2262" y="6596"/>
                  </a:cubicBezTo>
                  <a:cubicBezTo>
                    <a:pt x="2033" y="7330"/>
                    <a:pt x="1856" y="8089"/>
                    <a:pt x="1736" y="8862"/>
                  </a:cubicBezTo>
                  <a:cubicBezTo>
                    <a:pt x="1676" y="9248"/>
                    <a:pt x="1630" y="9638"/>
                    <a:pt x="1596" y="10028"/>
                  </a:cubicBezTo>
                  <a:cubicBezTo>
                    <a:pt x="1564" y="10419"/>
                    <a:pt x="1543" y="10811"/>
                    <a:pt x="1534" y="11204"/>
                  </a:cubicBezTo>
                  <a:cubicBezTo>
                    <a:pt x="1527" y="11597"/>
                    <a:pt x="1529" y="11990"/>
                    <a:pt x="1548" y="12382"/>
                  </a:cubicBezTo>
                  <a:cubicBezTo>
                    <a:pt x="1563" y="12774"/>
                    <a:pt x="1594" y="13165"/>
                    <a:pt x="1636" y="13555"/>
                  </a:cubicBezTo>
                  <a:cubicBezTo>
                    <a:pt x="1721" y="14334"/>
                    <a:pt x="1863" y="15105"/>
                    <a:pt x="2065" y="15852"/>
                  </a:cubicBezTo>
                  <a:cubicBezTo>
                    <a:pt x="2267" y="16599"/>
                    <a:pt x="2526" y="17324"/>
                    <a:pt x="2838" y="18011"/>
                  </a:cubicBezTo>
                  <a:cubicBezTo>
                    <a:pt x="2994" y="18354"/>
                    <a:pt x="3163" y="18689"/>
                    <a:pt x="3344" y="19013"/>
                  </a:cubicBezTo>
                  <a:cubicBezTo>
                    <a:pt x="3434" y="19176"/>
                    <a:pt x="3529" y="19334"/>
                    <a:pt x="3625" y="19491"/>
                  </a:cubicBezTo>
                  <a:cubicBezTo>
                    <a:pt x="3723" y="19647"/>
                    <a:pt x="3823" y="19803"/>
                    <a:pt x="3926" y="19954"/>
                  </a:cubicBezTo>
                  <a:cubicBezTo>
                    <a:pt x="4132" y="20257"/>
                    <a:pt x="4349" y="20549"/>
                    <a:pt x="4576" y="20828"/>
                  </a:cubicBezTo>
                  <a:lnTo>
                    <a:pt x="5260" y="21600"/>
                  </a:lnTo>
                  <a:lnTo>
                    <a:pt x="3648" y="21600"/>
                  </a:lnTo>
                  <a:lnTo>
                    <a:pt x="3097" y="20941"/>
                  </a:lnTo>
                  <a:cubicBezTo>
                    <a:pt x="2611" y="20309"/>
                    <a:pt x="2164" y="19608"/>
                    <a:pt x="1777" y="18858"/>
                  </a:cubicBezTo>
                  <a:cubicBezTo>
                    <a:pt x="1391" y="18108"/>
                    <a:pt x="1062" y="17306"/>
                    <a:pt x="794" y="16470"/>
                  </a:cubicBezTo>
                  <a:cubicBezTo>
                    <a:pt x="527" y="15634"/>
                    <a:pt x="324" y="14761"/>
                    <a:pt x="188" y="13870"/>
                  </a:cubicBezTo>
                  <a:cubicBezTo>
                    <a:pt x="119" y="13425"/>
                    <a:pt x="70" y="12974"/>
                    <a:pt x="38" y="12522"/>
                  </a:cubicBezTo>
                  <a:cubicBezTo>
                    <a:pt x="9" y="12069"/>
                    <a:pt x="-6" y="11615"/>
                    <a:pt x="2" y="11160"/>
                  </a:cubicBezTo>
                  <a:cubicBezTo>
                    <a:pt x="8" y="10706"/>
                    <a:pt x="33" y="10252"/>
                    <a:pt x="77" y="9802"/>
                  </a:cubicBezTo>
                  <a:cubicBezTo>
                    <a:pt x="119" y="9351"/>
                    <a:pt x="180" y="8904"/>
                    <a:pt x="257" y="8461"/>
                  </a:cubicBezTo>
                  <a:cubicBezTo>
                    <a:pt x="410" y="7576"/>
                    <a:pt x="624" y="6711"/>
                    <a:pt x="896" y="5877"/>
                  </a:cubicBezTo>
                  <a:cubicBezTo>
                    <a:pt x="1440" y="4210"/>
                    <a:pt x="2217" y="2672"/>
                    <a:pt x="3184" y="1359"/>
                  </a:cubicBezTo>
                  <a:cubicBezTo>
                    <a:pt x="3426" y="1032"/>
                    <a:pt x="3675" y="712"/>
                    <a:pt x="3937" y="41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8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21" name="Freeform: Shape 16"/>
            <p:cNvSpPr/>
            <p:nvPr/>
          </p:nvSpPr>
          <p:spPr>
            <a:xfrm>
              <a:off x="15363" y="-1"/>
              <a:ext cx="9747746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16031" y="0"/>
                  </a:moveTo>
                  <a:lnTo>
                    <a:pt x="16724" y="0"/>
                  </a:lnTo>
                  <a:lnTo>
                    <a:pt x="17083" y="353"/>
                  </a:lnTo>
                  <a:cubicBezTo>
                    <a:pt x="17217" y="495"/>
                    <a:pt x="17349" y="641"/>
                    <a:pt x="17479" y="792"/>
                  </a:cubicBezTo>
                  <a:cubicBezTo>
                    <a:pt x="17609" y="943"/>
                    <a:pt x="17737" y="1097"/>
                    <a:pt x="17862" y="1255"/>
                  </a:cubicBezTo>
                  <a:cubicBezTo>
                    <a:pt x="17924" y="1334"/>
                    <a:pt x="17986" y="1414"/>
                    <a:pt x="18047" y="1494"/>
                  </a:cubicBezTo>
                  <a:cubicBezTo>
                    <a:pt x="18078" y="1534"/>
                    <a:pt x="18109" y="1574"/>
                    <a:pt x="18140" y="1615"/>
                  </a:cubicBezTo>
                  <a:lnTo>
                    <a:pt x="18231" y="1737"/>
                  </a:lnTo>
                  <a:cubicBezTo>
                    <a:pt x="18352" y="1901"/>
                    <a:pt x="18470" y="2069"/>
                    <a:pt x="18587" y="2239"/>
                  </a:cubicBezTo>
                  <a:cubicBezTo>
                    <a:pt x="18645" y="2325"/>
                    <a:pt x="18703" y="2411"/>
                    <a:pt x="18760" y="2498"/>
                  </a:cubicBezTo>
                  <a:lnTo>
                    <a:pt x="18803" y="2564"/>
                  </a:lnTo>
                  <a:lnTo>
                    <a:pt x="18846" y="2631"/>
                  </a:lnTo>
                  <a:lnTo>
                    <a:pt x="18929" y="2763"/>
                  </a:lnTo>
                  <a:cubicBezTo>
                    <a:pt x="19039" y="2940"/>
                    <a:pt x="19148" y="3120"/>
                    <a:pt x="19255" y="3304"/>
                  </a:cubicBezTo>
                  <a:cubicBezTo>
                    <a:pt x="19308" y="3396"/>
                    <a:pt x="19361" y="3489"/>
                    <a:pt x="19412" y="3583"/>
                  </a:cubicBezTo>
                  <a:lnTo>
                    <a:pt x="19489" y="3723"/>
                  </a:lnTo>
                  <a:lnTo>
                    <a:pt x="19565" y="3865"/>
                  </a:lnTo>
                  <a:cubicBezTo>
                    <a:pt x="19666" y="4054"/>
                    <a:pt x="19764" y="4247"/>
                    <a:pt x="19859" y="4444"/>
                  </a:cubicBezTo>
                  <a:cubicBezTo>
                    <a:pt x="19906" y="4542"/>
                    <a:pt x="19953" y="4642"/>
                    <a:pt x="19999" y="4742"/>
                  </a:cubicBezTo>
                  <a:lnTo>
                    <a:pt x="20067" y="4890"/>
                  </a:lnTo>
                  <a:cubicBezTo>
                    <a:pt x="20089" y="4940"/>
                    <a:pt x="20112" y="4991"/>
                    <a:pt x="20134" y="5041"/>
                  </a:cubicBezTo>
                  <a:cubicBezTo>
                    <a:pt x="20222" y="5243"/>
                    <a:pt x="20308" y="5448"/>
                    <a:pt x="20390" y="5655"/>
                  </a:cubicBezTo>
                  <a:cubicBezTo>
                    <a:pt x="20431" y="5759"/>
                    <a:pt x="20471" y="5863"/>
                    <a:pt x="20510" y="5968"/>
                  </a:cubicBezTo>
                  <a:lnTo>
                    <a:pt x="20569" y="6127"/>
                  </a:lnTo>
                  <a:lnTo>
                    <a:pt x="20626" y="6287"/>
                  </a:lnTo>
                  <a:cubicBezTo>
                    <a:pt x="20701" y="6501"/>
                    <a:pt x="20772" y="6717"/>
                    <a:pt x="20839" y="6936"/>
                  </a:cubicBezTo>
                  <a:cubicBezTo>
                    <a:pt x="20973" y="7374"/>
                    <a:pt x="21093" y="7821"/>
                    <a:pt x="21195" y="8276"/>
                  </a:cubicBezTo>
                  <a:cubicBezTo>
                    <a:pt x="21208" y="8333"/>
                    <a:pt x="21221" y="8390"/>
                    <a:pt x="21233" y="8448"/>
                  </a:cubicBezTo>
                  <a:lnTo>
                    <a:pt x="21252" y="8535"/>
                  </a:lnTo>
                  <a:lnTo>
                    <a:pt x="21270" y="8623"/>
                  </a:lnTo>
                  <a:cubicBezTo>
                    <a:pt x="21293" y="8738"/>
                    <a:pt x="21315" y="8853"/>
                    <a:pt x="21336" y="8969"/>
                  </a:cubicBezTo>
                  <a:cubicBezTo>
                    <a:pt x="21378" y="9201"/>
                    <a:pt x="21414" y="9435"/>
                    <a:pt x="21447" y="9670"/>
                  </a:cubicBezTo>
                  <a:cubicBezTo>
                    <a:pt x="21455" y="9728"/>
                    <a:pt x="21463" y="9787"/>
                    <a:pt x="21470" y="9846"/>
                  </a:cubicBezTo>
                  <a:lnTo>
                    <a:pt x="21492" y="10021"/>
                  </a:lnTo>
                  <a:cubicBezTo>
                    <a:pt x="21499" y="10082"/>
                    <a:pt x="21507" y="10148"/>
                    <a:pt x="21513" y="10215"/>
                  </a:cubicBezTo>
                  <a:lnTo>
                    <a:pt x="21520" y="10292"/>
                  </a:lnTo>
                  <a:lnTo>
                    <a:pt x="21528" y="10376"/>
                  </a:lnTo>
                  <a:cubicBezTo>
                    <a:pt x="21531" y="10406"/>
                    <a:pt x="21534" y="10437"/>
                    <a:pt x="21537" y="10471"/>
                  </a:cubicBezTo>
                  <a:lnTo>
                    <a:pt x="21541" y="10522"/>
                  </a:lnTo>
                  <a:lnTo>
                    <a:pt x="21545" y="10571"/>
                  </a:lnTo>
                  <a:lnTo>
                    <a:pt x="21558" y="10747"/>
                  </a:lnTo>
                  <a:cubicBezTo>
                    <a:pt x="21562" y="10806"/>
                    <a:pt x="21567" y="10864"/>
                    <a:pt x="21570" y="10923"/>
                  </a:cubicBezTo>
                  <a:lnTo>
                    <a:pt x="21579" y="11100"/>
                  </a:lnTo>
                  <a:lnTo>
                    <a:pt x="21584" y="11189"/>
                  </a:lnTo>
                  <a:lnTo>
                    <a:pt x="21586" y="11234"/>
                  </a:lnTo>
                  <a:lnTo>
                    <a:pt x="21588" y="11281"/>
                  </a:lnTo>
                  <a:lnTo>
                    <a:pt x="21590" y="11374"/>
                  </a:lnTo>
                  <a:lnTo>
                    <a:pt x="21592" y="11464"/>
                  </a:lnTo>
                  <a:cubicBezTo>
                    <a:pt x="21595" y="11583"/>
                    <a:pt x="21596" y="11703"/>
                    <a:pt x="21597" y="11823"/>
                  </a:cubicBezTo>
                  <a:cubicBezTo>
                    <a:pt x="21597" y="12064"/>
                    <a:pt x="21592" y="12305"/>
                    <a:pt x="21581" y="12550"/>
                  </a:cubicBezTo>
                  <a:lnTo>
                    <a:pt x="21572" y="12719"/>
                  </a:lnTo>
                  <a:cubicBezTo>
                    <a:pt x="21569" y="12775"/>
                    <a:pt x="21566" y="12839"/>
                    <a:pt x="21561" y="12912"/>
                  </a:cubicBezTo>
                  <a:lnTo>
                    <a:pt x="21531" y="13270"/>
                  </a:lnTo>
                  <a:cubicBezTo>
                    <a:pt x="21530" y="13285"/>
                    <a:pt x="21529" y="13299"/>
                    <a:pt x="21527" y="13314"/>
                  </a:cubicBezTo>
                  <a:lnTo>
                    <a:pt x="21522" y="13357"/>
                  </a:lnTo>
                  <a:lnTo>
                    <a:pt x="21513" y="13445"/>
                  </a:lnTo>
                  <a:lnTo>
                    <a:pt x="21494" y="13619"/>
                  </a:lnTo>
                  <a:lnTo>
                    <a:pt x="21488" y="13666"/>
                  </a:lnTo>
                  <a:lnTo>
                    <a:pt x="21482" y="13717"/>
                  </a:lnTo>
                  <a:cubicBezTo>
                    <a:pt x="21478" y="13750"/>
                    <a:pt x="21474" y="13781"/>
                    <a:pt x="21470" y="13811"/>
                  </a:cubicBezTo>
                  <a:lnTo>
                    <a:pt x="21447" y="13978"/>
                  </a:lnTo>
                  <a:cubicBezTo>
                    <a:pt x="21442" y="14010"/>
                    <a:pt x="21437" y="14041"/>
                    <a:pt x="21433" y="14073"/>
                  </a:cubicBezTo>
                  <a:lnTo>
                    <a:pt x="21419" y="14162"/>
                  </a:lnTo>
                  <a:cubicBezTo>
                    <a:pt x="21410" y="14220"/>
                    <a:pt x="21401" y="14279"/>
                    <a:pt x="21391" y="14338"/>
                  </a:cubicBezTo>
                  <a:cubicBezTo>
                    <a:pt x="21371" y="14455"/>
                    <a:pt x="21350" y="14573"/>
                    <a:pt x="21327" y="14691"/>
                  </a:cubicBezTo>
                  <a:cubicBezTo>
                    <a:pt x="21281" y="14927"/>
                    <a:pt x="21228" y="15163"/>
                    <a:pt x="21165" y="15398"/>
                  </a:cubicBezTo>
                  <a:cubicBezTo>
                    <a:pt x="21103" y="15631"/>
                    <a:pt x="21031" y="15866"/>
                    <a:pt x="20943" y="16097"/>
                  </a:cubicBezTo>
                  <a:cubicBezTo>
                    <a:pt x="20899" y="16213"/>
                    <a:pt x="20852" y="16328"/>
                    <a:pt x="20800" y="16441"/>
                  </a:cubicBezTo>
                  <a:cubicBezTo>
                    <a:pt x="20787" y="16469"/>
                    <a:pt x="20774" y="16497"/>
                    <a:pt x="20760" y="16525"/>
                  </a:cubicBezTo>
                  <a:lnTo>
                    <a:pt x="20740" y="16567"/>
                  </a:lnTo>
                  <a:lnTo>
                    <a:pt x="20720" y="16607"/>
                  </a:lnTo>
                  <a:cubicBezTo>
                    <a:pt x="20693" y="16660"/>
                    <a:pt x="20665" y="16713"/>
                    <a:pt x="20634" y="16768"/>
                  </a:cubicBezTo>
                  <a:cubicBezTo>
                    <a:pt x="20513" y="16986"/>
                    <a:pt x="20376" y="17183"/>
                    <a:pt x="20229" y="17357"/>
                  </a:cubicBezTo>
                  <a:cubicBezTo>
                    <a:pt x="20156" y="17444"/>
                    <a:pt x="20080" y="17526"/>
                    <a:pt x="20003" y="17603"/>
                  </a:cubicBezTo>
                  <a:cubicBezTo>
                    <a:pt x="19984" y="17622"/>
                    <a:pt x="19965" y="17641"/>
                    <a:pt x="19946" y="17659"/>
                  </a:cubicBezTo>
                  <a:cubicBezTo>
                    <a:pt x="19927" y="17677"/>
                    <a:pt x="19907" y="17695"/>
                    <a:pt x="19888" y="17713"/>
                  </a:cubicBezTo>
                  <a:cubicBezTo>
                    <a:pt x="19850" y="17748"/>
                    <a:pt x="19811" y="17783"/>
                    <a:pt x="19772" y="17817"/>
                  </a:cubicBezTo>
                  <a:cubicBezTo>
                    <a:pt x="19617" y="17950"/>
                    <a:pt x="19464" y="18068"/>
                    <a:pt x="19314" y="18178"/>
                  </a:cubicBezTo>
                  <a:lnTo>
                    <a:pt x="19092" y="18340"/>
                  </a:lnTo>
                  <a:lnTo>
                    <a:pt x="18873" y="18500"/>
                  </a:lnTo>
                  <a:cubicBezTo>
                    <a:pt x="18591" y="18706"/>
                    <a:pt x="18318" y="18928"/>
                    <a:pt x="18058" y="19171"/>
                  </a:cubicBezTo>
                  <a:cubicBezTo>
                    <a:pt x="17928" y="19292"/>
                    <a:pt x="17802" y="19418"/>
                    <a:pt x="17679" y="19550"/>
                  </a:cubicBezTo>
                  <a:cubicBezTo>
                    <a:pt x="17649" y="19583"/>
                    <a:pt x="17618" y="19616"/>
                    <a:pt x="17588" y="19650"/>
                  </a:cubicBezTo>
                  <a:lnTo>
                    <a:pt x="17499" y="19752"/>
                  </a:lnTo>
                  <a:lnTo>
                    <a:pt x="17411" y="19856"/>
                  </a:lnTo>
                  <a:lnTo>
                    <a:pt x="17324" y="19965"/>
                  </a:lnTo>
                  <a:cubicBezTo>
                    <a:pt x="17292" y="20004"/>
                    <a:pt x="17264" y="20040"/>
                    <a:pt x="17235" y="20077"/>
                  </a:cubicBezTo>
                  <a:lnTo>
                    <a:pt x="17148" y="20190"/>
                  </a:lnTo>
                  <a:cubicBezTo>
                    <a:pt x="17090" y="20266"/>
                    <a:pt x="17032" y="20344"/>
                    <a:pt x="16973" y="20422"/>
                  </a:cubicBezTo>
                  <a:lnTo>
                    <a:pt x="16622" y="20902"/>
                  </a:lnTo>
                  <a:lnTo>
                    <a:pt x="16115" y="21600"/>
                  </a:lnTo>
                  <a:lnTo>
                    <a:pt x="15023" y="21600"/>
                  </a:lnTo>
                  <a:lnTo>
                    <a:pt x="15188" y="21366"/>
                  </a:lnTo>
                  <a:cubicBezTo>
                    <a:pt x="15245" y="21284"/>
                    <a:pt x="15302" y="21204"/>
                    <a:pt x="15359" y="21121"/>
                  </a:cubicBezTo>
                  <a:lnTo>
                    <a:pt x="16043" y="20129"/>
                  </a:lnTo>
                  <a:lnTo>
                    <a:pt x="16390" y="19632"/>
                  </a:lnTo>
                  <a:cubicBezTo>
                    <a:pt x="16449" y="19549"/>
                    <a:pt x="16508" y="19465"/>
                    <a:pt x="16569" y="19382"/>
                  </a:cubicBezTo>
                  <a:lnTo>
                    <a:pt x="16660" y="19256"/>
                  </a:lnTo>
                  <a:cubicBezTo>
                    <a:pt x="16691" y="19215"/>
                    <a:pt x="16723" y="19173"/>
                    <a:pt x="16753" y="19134"/>
                  </a:cubicBezTo>
                  <a:lnTo>
                    <a:pt x="16848" y="19010"/>
                  </a:lnTo>
                  <a:lnTo>
                    <a:pt x="16946" y="18886"/>
                  </a:lnTo>
                  <a:cubicBezTo>
                    <a:pt x="16979" y="18846"/>
                    <a:pt x="17013" y="18806"/>
                    <a:pt x="17046" y="18766"/>
                  </a:cubicBezTo>
                  <a:cubicBezTo>
                    <a:pt x="17080" y="18726"/>
                    <a:pt x="17114" y="18688"/>
                    <a:pt x="17148" y="18649"/>
                  </a:cubicBezTo>
                  <a:cubicBezTo>
                    <a:pt x="17284" y="18495"/>
                    <a:pt x="17424" y="18348"/>
                    <a:pt x="17566" y="18208"/>
                  </a:cubicBezTo>
                  <a:cubicBezTo>
                    <a:pt x="17851" y="17928"/>
                    <a:pt x="18146" y="17674"/>
                    <a:pt x="18447" y="17441"/>
                  </a:cubicBezTo>
                  <a:lnTo>
                    <a:pt x="18665" y="17273"/>
                  </a:lnTo>
                  <a:lnTo>
                    <a:pt x="18881" y="17106"/>
                  </a:lnTo>
                  <a:cubicBezTo>
                    <a:pt x="19022" y="16996"/>
                    <a:pt x="19157" y="16888"/>
                    <a:pt x="19282" y="16775"/>
                  </a:cubicBezTo>
                  <a:cubicBezTo>
                    <a:pt x="19313" y="16746"/>
                    <a:pt x="19343" y="16718"/>
                    <a:pt x="19373" y="16689"/>
                  </a:cubicBezTo>
                  <a:cubicBezTo>
                    <a:pt x="19388" y="16674"/>
                    <a:pt x="19403" y="16660"/>
                    <a:pt x="19418" y="16645"/>
                  </a:cubicBezTo>
                  <a:cubicBezTo>
                    <a:pt x="19432" y="16630"/>
                    <a:pt x="19447" y="16615"/>
                    <a:pt x="19461" y="16601"/>
                  </a:cubicBezTo>
                  <a:cubicBezTo>
                    <a:pt x="19517" y="16542"/>
                    <a:pt x="19572" y="16481"/>
                    <a:pt x="19623" y="16417"/>
                  </a:cubicBezTo>
                  <a:cubicBezTo>
                    <a:pt x="19726" y="16290"/>
                    <a:pt x="19817" y="16153"/>
                    <a:pt x="19896" y="16007"/>
                  </a:cubicBezTo>
                  <a:cubicBezTo>
                    <a:pt x="19915" y="15971"/>
                    <a:pt x="19935" y="15931"/>
                    <a:pt x="19955" y="15890"/>
                  </a:cubicBezTo>
                  <a:lnTo>
                    <a:pt x="19970" y="15859"/>
                  </a:lnTo>
                  <a:lnTo>
                    <a:pt x="19984" y="15829"/>
                  </a:lnTo>
                  <a:cubicBezTo>
                    <a:pt x="19993" y="15810"/>
                    <a:pt x="20002" y="15790"/>
                    <a:pt x="20011" y="15770"/>
                  </a:cubicBezTo>
                  <a:cubicBezTo>
                    <a:pt x="20047" y="15689"/>
                    <a:pt x="20081" y="15605"/>
                    <a:pt x="20113" y="15518"/>
                  </a:cubicBezTo>
                  <a:cubicBezTo>
                    <a:pt x="20176" y="15343"/>
                    <a:pt x="20232" y="15156"/>
                    <a:pt x="20282" y="14961"/>
                  </a:cubicBezTo>
                  <a:cubicBezTo>
                    <a:pt x="20332" y="14767"/>
                    <a:pt x="20376" y="14567"/>
                    <a:pt x="20414" y="14362"/>
                  </a:cubicBezTo>
                  <a:cubicBezTo>
                    <a:pt x="20434" y="14260"/>
                    <a:pt x="20452" y="14156"/>
                    <a:pt x="20469" y="14052"/>
                  </a:cubicBezTo>
                  <a:cubicBezTo>
                    <a:pt x="20477" y="13999"/>
                    <a:pt x="20486" y="13947"/>
                    <a:pt x="20494" y="13894"/>
                  </a:cubicBezTo>
                  <a:lnTo>
                    <a:pt x="20505" y="13815"/>
                  </a:lnTo>
                  <a:lnTo>
                    <a:pt x="20516" y="13743"/>
                  </a:lnTo>
                  <a:lnTo>
                    <a:pt x="20538" y="13573"/>
                  </a:lnTo>
                  <a:lnTo>
                    <a:pt x="20548" y="13500"/>
                  </a:lnTo>
                  <a:lnTo>
                    <a:pt x="20552" y="13466"/>
                  </a:lnTo>
                  <a:lnTo>
                    <a:pt x="20556" y="13428"/>
                  </a:lnTo>
                  <a:lnTo>
                    <a:pt x="20574" y="13265"/>
                  </a:lnTo>
                  <a:lnTo>
                    <a:pt x="20583" y="13184"/>
                  </a:lnTo>
                  <a:lnTo>
                    <a:pt x="20588" y="13143"/>
                  </a:lnTo>
                  <a:cubicBezTo>
                    <a:pt x="20589" y="13129"/>
                    <a:pt x="20590" y="13115"/>
                    <a:pt x="20591" y="13101"/>
                  </a:cubicBezTo>
                  <a:lnTo>
                    <a:pt x="20617" y="12781"/>
                  </a:lnTo>
                  <a:cubicBezTo>
                    <a:pt x="20620" y="12740"/>
                    <a:pt x="20623" y="12691"/>
                    <a:pt x="20626" y="12632"/>
                  </a:cubicBezTo>
                  <a:lnTo>
                    <a:pt x="20635" y="12461"/>
                  </a:lnTo>
                  <a:cubicBezTo>
                    <a:pt x="20646" y="12251"/>
                    <a:pt x="20651" y="12037"/>
                    <a:pt x="20651" y="11822"/>
                  </a:cubicBezTo>
                  <a:cubicBezTo>
                    <a:pt x="20651" y="11715"/>
                    <a:pt x="20650" y="11606"/>
                    <a:pt x="20648" y="11498"/>
                  </a:cubicBezTo>
                  <a:lnTo>
                    <a:pt x="20645" y="11339"/>
                  </a:lnTo>
                  <a:lnTo>
                    <a:pt x="20644" y="11301"/>
                  </a:lnTo>
                  <a:lnTo>
                    <a:pt x="20643" y="11260"/>
                  </a:lnTo>
                  <a:lnTo>
                    <a:pt x="20639" y="11178"/>
                  </a:lnTo>
                  <a:lnTo>
                    <a:pt x="20632" y="11015"/>
                  </a:lnTo>
                  <a:cubicBezTo>
                    <a:pt x="20630" y="10960"/>
                    <a:pt x="20625" y="10905"/>
                    <a:pt x="20622" y="10850"/>
                  </a:cubicBezTo>
                  <a:lnTo>
                    <a:pt x="20611" y="10686"/>
                  </a:lnTo>
                  <a:lnTo>
                    <a:pt x="20608" y="10650"/>
                  </a:lnTo>
                  <a:lnTo>
                    <a:pt x="20606" y="10617"/>
                  </a:lnTo>
                  <a:lnTo>
                    <a:pt x="20600" y="10542"/>
                  </a:lnTo>
                  <a:lnTo>
                    <a:pt x="20592" y="10457"/>
                  </a:lnTo>
                  <a:lnTo>
                    <a:pt x="20584" y="10363"/>
                  </a:lnTo>
                  <a:cubicBezTo>
                    <a:pt x="20580" y="10317"/>
                    <a:pt x="20576" y="10271"/>
                    <a:pt x="20570" y="10219"/>
                  </a:cubicBezTo>
                  <a:lnTo>
                    <a:pt x="20552" y="10057"/>
                  </a:lnTo>
                  <a:cubicBezTo>
                    <a:pt x="20546" y="10004"/>
                    <a:pt x="20539" y="9950"/>
                    <a:pt x="20532" y="9897"/>
                  </a:cubicBezTo>
                  <a:cubicBezTo>
                    <a:pt x="20506" y="9683"/>
                    <a:pt x="20474" y="9471"/>
                    <a:pt x="20440" y="9260"/>
                  </a:cubicBezTo>
                  <a:cubicBezTo>
                    <a:pt x="20422" y="9154"/>
                    <a:pt x="20404" y="9048"/>
                    <a:pt x="20384" y="8943"/>
                  </a:cubicBezTo>
                  <a:lnTo>
                    <a:pt x="20370" y="8866"/>
                  </a:lnTo>
                  <a:lnTo>
                    <a:pt x="20355" y="8788"/>
                  </a:lnTo>
                  <a:cubicBezTo>
                    <a:pt x="20345" y="8736"/>
                    <a:pt x="20334" y="8684"/>
                    <a:pt x="20323" y="8632"/>
                  </a:cubicBezTo>
                  <a:cubicBezTo>
                    <a:pt x="20235" y="8214"/>
                    <a:pt x="20134" y="7800"/>
                    <a:pt x="20018" y="7394"/>
                  </a:cubicBezTo>
                  <a:cubicBezTo>
                    <a:pt x="19960" y="7190"/>
                    <a:pt x="19899" y="6989"/>
                    <a:pt x="19834" y="6789"/>
                  </a:cubicBezTo>
                  <a:lnTo>
                    <a:pt x="19785" y="6639"/>
                  </a:lnTo>
                  <a:lnTo>
                    <a:pt x="19735" y="6491"/>
                  </a:lnTo>
                  <a:cubicBezTo>
                    <a:pt x="19701" y="6392"/>
                    <a:pt x="19666" y="6292"/>
                    <a:pt x="19631" y="6194"/>
                  </a:cubicBezTo>
                  <a:cubicBezTo>
                    <a:pt x="19560" y="5997"/>
                    <a:pt x="19487" y="5801"/>
                    <a:pt x="19410" y="5607"/>
                  </a:cubicBezTo>
                  <a:lnTo>
                    <a:pt x="19353" y="5462"/>
                  </a:lnTo>
                  <a:lnTo>
                    <a:pt x="19293" y="5316"/>
                  </a:lnTo>
                  <a:cubicBezTo>
                    <a:pt x="19254" y="5220"/>
                    <a:pt x="19215" y="5125"/>
                    <a:pt x="19174" y="5031"/>
                  </a:cubicBezTo>
                  <a:cubicBezTo>
                    <a:pt x="19093" y="4841"/>
                    <a:pt x="19008" y="4653"/>
                    <a:pt x="18922" y="4466"/>
                  </a:cubicBezTo>
                  <a:lnTo>
                    <a:pt x="18856" y="4327"/>
                  </a:lnTo>
                  <a:lnTo>
                    <a:pt x="18790" y="4187"/>
                  </a:lnTo>
                  <a:cubicBezTo>
                    <a:pt x="18745" y="4095"/>
                    <a:pt x="18701" y="4004"/>
                    <a:pt x="18655" y="3913"/>
                  </a:cubicBezTo>
                  <a:cubicBezTo>
                    <a:pt x="18563" y="3730"/>
                    <a:pt x="18469" y="3550"/>
                    <a:pt x="18373" y="3370"/>
                  </a:cubicBezTo>
                  <a:lnTo>
                    <a:pt x="18300" y="3235"/>
                  </a:lnTo>
                  <a:lnTo>
                    <a:pt x="18264" y="3169"/>
                  </a:lnTo>
                  <a:lnTo>
                    <a:pt x="18228" y="3104"/>
                  </a:lnTo>
                  <a:cubicBezTo>
                    <a:pt x="18179" y="3016"/>
                    <a:pt x="18129" y="2928"/>
                    <a:pt x="18078" y="2841"/>
                  </a:cubicBezTo>
                  <a:cubicBezTo>
                    <a:pt x="17978" y="2667"/>
                    <a:pt x="17874" y="2495"/>
                    <a:pt x="17769" y="2325"/>
                  </a:cubicBezTo>
                  <a:lnTo>
                    <a:pt x="17690" y="2198"/>
                  </a:lnTo>
                  <a:lnTo>
                    <a:pt x="17610" y="2072"/>
                  </a:lnTo>
                  <a:cubicBezTo>
                    <a:pt x="17556" y="1988"/>
                    <a:pt x="17501" y="1905"/>
                    <a:pt x="17446" y="1822"/>
                  </a:cubicBezTo>
                  <a:cubicBezTo>
                    <a:pt x="17336" y="1657"/>
                    <a:pt x="17225" y="1494"/>
                    <a:pt x="17112" y="1336"/>
                  </a:cubicBezTo>
                  <a:cubicBezTo>
                    <a:pt x="16998" y="1177"/>
                    <a:pt x="16881" y="1021"/>
                    <a:pt x="16762" y="868"/>
                  </a:cubicBezTo>
                  <a:close/>
                  <a:moveTo>
                    <a:pt x="4060" y="0"/>
                  </a:moveTo>
                  <a:lnTo>
                    <a:pt x="4783" y="0"/>
                  </a:lnTo>
                  <a:lnTo>
                    <a:pt x="4673" y="119"/>
                  </a:lnTo>
                  <a:cubicBezTo>
                    <a:pt x="4547" y="262"/>
                    <a:pt x="4425" y="409"/>
                    <a:pt x="4305" y="559"/>
                  </a:cubicBezTo>
                  <a:cubicBezTo>
                    <a:pt x="4065" y="860"/>
                    <a:pt x="3836" y="1176"/>
                    <a:pt x="3619" y="1505"/>
                  </a:cubicBezTo>
                  <a:cubicBezTo>
                    <a:pt x="2748" y="2822"/>
                    <a:pt x="2054" y="4334"/>
                    <a:pt x="1557" y="5953"/>
                  </a:cubicBezTo>
                  <a:cubicBezTo>
                    <a:pt x="1433" y="6357"/>
                    <a:pt x="1321" y="6769"/>
                    <a:pt x="1223" y="7186"/>
                  </a:cubicBezTo>
                  <a:cubicBezTo>
                    <a:pt x="1125" y="7602"/>
                    <a:pt x="1041" y="8024"/>
                    <a:pt x="972" y="8450"/>
                  </a:cubicBezTo>
                  <a:cubicBezTo>
                    <a:pt x="938" y="8662"/>
                    <a:pt x="907" y="8877"/>
                    <a:pt x="880" y="9093"/>
                  </a:cubicBezTo>
                  <a:cubicBezTo>
                    <a:pt x="854" y="9309"/>
                    <a:pt x="830" y="9526"/>
                    <a:pt x="811" y="9743"/>
                  </a:cubicBezTo>
                  <a:cubicBezTo>
                    <a:pt x="771" y="10178"/>
                    <a:pt x="746" y="10615"/>
                    <a:pt x="736" y="11055"/>
                  </a:cubicBezTo>
                  <a:cubicBezTo>
                    <a:pt x="715" y="11933"/>
                    <a:pt x="753" y="12815"/>
                    <a:pt x="850" y="13689"/>
                  </a:cubicBezTo>
                  <a:cubicBezTo>
                    <a:pt x="875" y="13907"/>
                    <a:pt x="903" y="14124"/>
                    <a:pt x="936" y="14340"/>
                  </a:cubicBezTo>
                  <a:cubicBezTo>
                    <a:pt x="969" y="14556"/>
                    <a:pt x="1006" y="14771"/>
                    <a:pt x="1047" y="14986"/>
                  </a:cubicBezTo>
                  <a:cubicBezTo>
                    <a:pt x="1088" y="15200"/>
                    <a:pt x="1133" y="15413"/>
                    <a:pt x="1181" y="15625"/>
                  </a:cubicBezTo>
                  <a:cubicBezTo>
                    <a:pt x="1231" y="15837"/>
                    <a:pt x="1282" y="16047"/>
                    <a:pt x="1340" y="16255"/>
                  </a:cubicBezTo>
                  <a:cubicBezTo>
                    <a:pt x="1568" y="17088"/>
                    <a:pt x="1858" y="17893"/>
                    <a:pt x="2209" y="18648"/>
                  </a:cubicBezTo>
                  <a:cubicBezTo>
                    <a:pt x="2559" y="19403"/>
                    <a:pt x="2970" y="20108"/>
                    <a:pt x="3433" y="20745"/>
                  </a:cubicBezTo>
                  <a:cubicBezTo>
                    <a:pt x="3548" y="20904"/>
                    <a:pt x="3667" y="21059"/>
                    <a:pt x="3789" y="21210"/>
                  </a:cubicBezTo>
                  <a:lnTo>
                    <a:pt x="4121" y="21600"/>
                  </a:lnTo>
                  <a:lnTo>
                    <a:pt x="3704" y="21600"/>
                  </a:lnTo>
                  <a:lnTo>
                    <a:pt x="3607" y="21489"/>
                  </a:lnTo>
                  <a:cubicBezTo>
                    <a:pt x="3481" y="21337"/>
                    <a:pt x="3356" y="21181"/>
                    <a:pt x="3235" y="21021"/>
                  </a:cubicBezTo>
                  <a:cubicBezTo>
                    <a:pt x="2260" y="19743"/>
                    <a:pt x="1459" y="18209"/>
                    <a:pt x="892" y="16509"/>
                  </a:cubicBezTo>
                  <a:cubicBezTo>
                    <a:pt x="821" y="16296"/>
                    <a:pt x="754" y="16081"/>
                    <a:pt x="691" y="15864"/>
                  </a:cubicBezTo>
                  <a:cubicBezTo>
                    <a:pt x="629" y="15647"/>
                    <a:pt x="570" y="15427"/>
                    <a:pt x="515" y="15205"/>
                  </a:cubicBezTo>
                  <a:cubicBezTo>
                    <a:pt x="460" y="14983"/>
                    <a:pt x="409" y="14758"/>
                    <a:pt x="362" y="14532"/>
                  </a:cubicBezTo>
                  <a:cubicBezTo>
                    <a:pt x="316" y="14306"/>
                    <a:pt x="274" y="14077"/>
                    <a:pt x="237" y="13847"/>
                  </a:cubicBezTo>
                  <a:cubicBezTo>
                    <a:pt x="162" y="13389"/>
                    <a:pt x="105" y="12924"/>
                    <a:pt x="65" y="12456"/>
                  </a:cubicBezTo>
                  <a:cubicBezTo>
                    <a:pt x="46" y="12222"/>
                    <a:pt x="30" y="11987"/>
                    <a:pt x="20" y="11751"/>
                  </a:cubicBezTo>
                  <a:cubicBezTo>
                    <a:pt x="14" y="11633"/>
                    <a:pt x="10" y="11515"/>
                    <a:pt x="7" y="11397"/>
                  </a:cubicBezTo>
                  <a:cubicBezTo>
                    <a:pt x="4" y="11279"/>
                    <a:pt x="2" y="11162"/>
                    <a:pt x="1" y="11044"/>
                  </a:cubicBezTo>
                  <a:cubicBezTo>
                    <a:pt x="-3" y="10572"/>
                    <a:pt x="12" y="10098"/>
                    <a:pt x="45" y="9627"/>
                  </a:cubicBezTo>
                  <a:cubicBezTo>
                    <a:pt x="62" y="9392"/>
                    <a:pt x="82" y="9157"/>
                    <a:pt x="108" y="8923"/>
                  </a:cubicBezTo>
                  <a:cubicBezTo>
                    <a:pt x="134" y="8689"/>
                    <a:pt x="164" y="8456"/>
                    <a:pt x="200" y="8222"/>
                  </a:cubicBezTo>
                  <a:cubicBezTo>
                    <a:pt x="270" y="7757"/>
                    <a:pt x="361" y="7298"/>
                    <a:pt x="468" y="6848"/>
                  </a:cubicBezTo>
                  <a:cubicBezTo>
                    <a:pt x="576" y="6398"/>
                    <a:pt x="700" y="5958"/>
                    <a:pt x="840" y="5526"/>
                  </a:cubicBezTo>
                  <a:cubicBezTo>
                    <a:pt x="1120" y="4663"/>
                    <a:pt x="1465" y="3840"/>
                    <a:pt x="1865" y="3075"/>
                  </a:cubicBezTo>
                  <a:cubicBezTo>
                    <a:pt x="2064" y="2692"/>
                    <a:pt x="2278" y="2324"/>
                    <a:pt x="2504" y="1971"/>
                  </a:cubicBezTo>
                  <a:cubicBezTo>
                    <a:pt x="2731" y="1618"/>
                    <a:pt x="2970" y="1282"/>
                    <a:pt x="3219" y="963"/>
                  </a:cubicBezTo>
                  <a:cubicBezTo>
                    <a:pt x="3469" y="644"/>
                    <a:pt x="3730" y="342"/>
                    <a:pt x="4001" y="5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2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22" name="Freeform: Shape 17"/>
            <p:cNvSpPr/>
            <p:nvPr/>
          </p:nvSpPr>
          <p:spPr>
            <a:xfrm>
              <a:off x="4917" y="-1"/>
              <a:ext cx="9767856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4" y="0"/>
                  </a:moveTo>
                  <a:lnTo>
                    <a:pt x="17428" y="0"/>
                  </a:lnTo>
                  <a:lnTo>
                    <a:pt x="17670" y="256"/>
                  </a:lnTo>
                  <a:cubicBezTo>
                    <a:pt x="20070" y="2927"/>
                    <a:pt x="21600" y="6969"/>
                    <a:pt x="21600" y="11493"/>
                  </a:cubicBezTo>
                  <a:cubicBezTo>
                    <a:pt x="21600" y="15012"/>
                    <a:pt x="20674" y="18239"/>
                    <a:pt x="19134" y="20756"/>
                  </a:cubicBezTo>
                  <a:lnTo>
                    <a:pt x="18565" y="21600"/>
                  </a:lnTo>
                  <a:lnTo>
                    <a:pt x="14954" y="21600"/>
                  </a:lnTo>
                  <a:lnTo>
                    <a:pt x="14962" y="21590"/>
                  </a:lnTo>
                  <a:cubicBezTo>
                    <a:pt x="14991" y="21552"/>
                    <a:pt x="15019" y="21511"/>
                    <a:pt x="15047" y="21471"/>
                  </a:cubicBezTo>
                  <a:lnTo>
                    <a:pt x="15218" y="21232"/>
                  </a:lnTo>
                  <a:cubicBezTo>
                    <a:pt x="15275" y="21152"/>
                    <a:pt x="15331" y="21073"/>
                    <a:pt x="15388" y="20992"/>
                  </a:cubicBezTo>
                  <a:lnTo>
                    <a:pt x="16072" y="20018"/>
                  </a:lnTo>
                  <a:lnTo>
                    <a:pt x="16418" y="19530"/>
                  </a:lnTo>
                  <a:cubicBezTo>
                    <a:pt x="16476" y="19448"/>
                    <a:pt x="16535" y="19366"/>
                    <a:pt x="16596" y="19284"/>
                  </a:cubicBezTo>
                  <a:lnTo>
                    <a:pt x="16688" y="19161"/>
                  </a:lnTo>
                  <a:cubicBezTo>
                    <a:pt x="16718" y="19121"/>
                    <a:pt x="16750" y="19079"/>
                    <a:pt x="16780" y="19041"/>
                  </a:cubicBezTo>
                  <a:lnTo>
                    <a:pt x="16875" y="18919"/>
                  </a:lnTo>
                  <a:lnTo>
                    <a:pt x="16973" y="18798"/>
                  </a:lnTo>
                  <a:cubicBezTo>
                    <a:pt x="17006" y="18758"/>
                    <a:pt x="17040" y="18719"/>
                    <a:pt x="17073" y="18680"/>
                  </a:cubicBezTo>
                  <a:cubicBezTo>
                    <a:pt x="17106" y="18641"/>
                    <a:pt x="17141" y="18603"/>
                    <a:pt x="17174" y="18565"/>
                  </a:cubicBezTo>
                  <a:cubicBezTo>
                    <a:pt x="17310" y="18413"/>
                    <a:pt x="17450" y="18269"/>
                    <a:pt x="17592" y="18132"/>
                  </a:cubicBezTo>
                  <a:cubicBezTo>
                    <a:pt x="17876" y="17857"/>
                    <a:pt x="18170" y="17607"/>
                    <a:pt x="18471" y="17378"/>
                  </a:cubicBezTo>
                  <a:lnTo>
                    <a:pt x="18689" y="17213"/>
                  </a:lnTo>
                  <a:lnTo>
                    <a:pt x="18904" y="17050"/>
                  </a:lnTo>
                  <a:cubicBezTo>
                    <a:pt x="19044" y="16942"/>
                    <a:pt x="19179" y="16835"/>
                    <a:pt x="19304" y="16724"/>
                  </a:cubicBezTo>
                  <a:cubicBezTo>
                    <a:pt x="19335" y="16696"/>
                    <a:pt x="19365" y="16669"/>
                    <a:pt x="19395" y="16640"/>
                  </a:cubicBezTo>
                  <a:cubicBezTo>
                    <a:pt x="19410" y="16626"/>
                    <a:pt x="19425" y="16611"/>
                    <a:pt x="19440" y="16597"/>
                  </a:cubicBezTo>
                  <a:cubicBezTo>
                    <a:pt x="19454" y="16582"/>
                    <a:pt x="19469" y="16568"/>
                    <a:pt x="19483" y="16553"/>
                  </a:cubicBezTo>
                  <a:cubicBezTo>
                    <a:pt x="19539" y="16495"/>
                    <a:pt x="19593" y="16436"/>
                    <a:pt x="19645" y="16373"/>
                  </a:cubicBezTo>
                  <a:cubicBezTo>
                    <a:pt x="19747" y="16248"/>
                    <a:pt x="19838" y="16114"/>
                    <a:pt x="19917" y="15970"/>
                  </a:cubicBezTo>
                  <a:cubicBezTo>
                    <a:pt x="19936" y="15935"/>
                    <a:pt x="19956" y="15896"/>
                    <a:pt x="19976" y="15855"/>
                  </a:cubicBezTo>
                  <a:lnTo>
                    <a:pt x="19991" y="15825"/>
                  </a:lnTo>
                  <a:lnTo>
                    <a:pt x="20005" y="15796"/>
                  </a:lnTo>
                  <a:cubicBezTo>
                    <a:pt x="20014" y="15777"/>
                    <a:pt x="20023" y="15757"/>
                    <a:pt x="20032" y="15737"/>
                  </a:cubicBezTo>
                  <a:cubicBezTo>
                    <a:pt x="20068" y="15658"/>
                    <a:pt x="20102" y="15576"/>
                    <a:pt x="20133" y="15490"/>
                  </a:cubicBezTo>
                  <a:cubicBezTo>
                    <a:pt x="20197" y="15319"/>
                    <a:pt x="20252" y="15135"/>
                    <a:pt x="20302" y="14944"/>
                  </a:cubicBezTo>
                  <a:cubicBezTo>
                    <a:pt x="20353" y="14753"/>
                    <a:pt x="20396" y="14557"/>
                    <a:pt x="20434" y="14356"/>
                  </a:cubicBezTo>
                  <a:cubicBezTo>
                    <a:pt x="20454" y="14255"/>
                    <a:pt x="20472" y="14153"/>
                    <a:pt x="20489" y="14051"/>
                  </a:cubicBezTo>
                  <a:cubicBezTo>
                    <a:pt x="20497" y="13999"/>
                    <a:pt x="20506" y="13948"/>
                    <a:pt x="20514" y="13896"/>
                  </a:cubicBezTo>
                  <a:lnTo>
                    <a:pt x="20525" y="13819"/>
                  </a:lnTo>
                  <a:lnTo>
                    <a:pt x="20536" y="13748"/>
                  </a:lnTo>
                  <a:lnTo>
                    <a:pt x="20558" y="13581"/>
                  </a:lnTo>
                  <a:lnTo>
                    <a:pt x="20568" y="13509"/>
                  </a:lnTo>
                  <a:lnTo>
                    <a:pt x="20572" y="13476"/>
                  </a:lnTo>
                  <a:lnTo>
                    <a:pt x="20576" y="13439"/>
                  </a:lnTo>
                  <a:lnTo>
                    <a:pt x="20594" y="13279"/>
                  </a:lnTo>
                  <a:lnTo>
                    <a:pt x="20603" y="13198"/>
                  </a:lnTo>
                  <a:lnTo>
                    <a:pt x="20607" y="13158"/>
                  </a:lnTo>
                  <a:cubicBezTo>
                    <a:pt x="20609" y="13145"/>
                    <a:pt x="20610" y="13131"/>
                    <a:pt x="20611" y="13118"/>
                  </a:cubicBezTo>
                  <a:lnTo>
                    <a:pt x="20637" y="12803"/>
                  </a:lnTo>
                  <a:cubicBezTo>
                    <a:pt x="20640" y="12763"/>
                    <a:pt x="20643" y="12715"/>
                    <a:pt x="20645" y="12657"/>
                  </a:cubicBezTo>
                  <a:lnTo>
                    <a:pt x="20654" y="12489"/>
                  </a:lnTo>
                  <a:cubicBezTo>
                    <a:pt x="20665" y="12283"/>
                    <a:pt x="20670" y="12072"/>
                    <a:pt x="20671" y="11861"/>
                  </a:cubicBezTo>
                  <a:cubicBezTo>
                    <a:pt x="20671" y="11756"/>
                    <a:pt x="20670" y="11650"/>
                    <a:pt x="20668" y="11543"/>
                  </a:cubicBezTo>
                  <a:lnTo>
                    <a:pt x="20665" y="11387"/>
                  </a:lnTo>
                  <a:lnTo>
                    <a:pt x="20664" y="11350"/>
                  </a:lnTo>
                  <a:lnTo>
                    <a:pt x="20662" y="11310"/>
                  </a:lnTo>
                  <a:lnTo>
                    <a:pt x="20659" y="11229"/>
                  </a:lnTo>
                  <a:lnTo>
                    <a:pt x="20652" y="11069"/>
                  </a:lnTo>
                  <a:cubicBezTo>
                    <a:pt x="20649" y="11015"/>
                    <a:pt x="20645" y="10961"/>
                    <a:pt x="20641" y="10907"/>
                  </a:cubicBezTo>
                  <a:lnTo>
                    <a:pt x="20630" y="10746"/>
                  </a:lnTo>
                  <a:lnTo>
                    <a:pt x="20628" y="10711"/>
                  </a:lnTo>
                  <a:lnTo>
                    <a:pt x="20626" y="10678"/>
                  </a:lnTo>
                  <a:lnTo>
                    <a:pt x="20619" y="10604"/>
                  </a:lnTo>
                  <a:lnTo>
                    <a:pt x="20611" y="10521"/>
                  </a:lnTo>
                  <a:lnTo>
                    <a:pt x="20603" y="10429"/>
                  </a:lnTo>
                  <a:cubicBezTo>
                    <a:pt x="20600" y="10384"/>
                    <a:pt x="20595" y="10338"/>
                    <a:pt x="20590" y="10287"/>
                  </a:cubicBezTo>
                  <a:lnTo>
                    <a:pt x="20571" y="10128"/>
                  </a:lnTo>
                  <a:cubicBezTo>
                    <a:pt x="20565" y="10076"/>
                    <a:pt x="20559" y="10023"/>
                    <a:pt x="20552" y="9971"/>
                  </a:cubicBezTo>
                  <a:cubicBezTo>
                    <a:pt x="20525" y="9762"/>
                    <a:pt x="20494" y="9553"/>
                    <a:pt x="20459" y="9345"/>
                  </a:cubicBezTo>
                  <a:cubicBezTo>
                    <a:pt x="20442" y="9241"/>
                    <a:pt x="20424" y="9138"/>
                    <a:pt x="20404" y="9035"/>
                  </a:cubicBezTo>
                  <a:lnTo>
                    <a:pt x="20390" y="8959"/>
                  </a:lnTo>
                  <a:lnTo>
                    <a:pt x="20375" y="8882"/>
                  </a:lnTo>
                  <a:cubicBezTo>
                    <a:pt x="20365" y="8832"/>
                    <a:pt x="20354" y="8780"/>
                    <a:pt x="20343" y="8729"/>
                  </a:cubicBezTo>
                  <a:cubicBezTo>
                    <a:pt x="20256" y="8318"/>
                    <a:pt x="20155" y="7912"/>
                    <a:pt x="20039" y="7513"/>
                  </a:cubicBezTo>
                  <a:cubicBezTo>
                    <a:pt x="19981" y="7314"/>
                    <a:pt x="19920" y="7115"/>
                    <a:pt x="19855" y="6919"/>
                  </a:cubicBezTo>
                  <a:lnTo>
                    <a:pt x="19806" y="6772"/>
                  </a:lnTo>
                  <a:lnTo>
                    <a:pt x="19756" y="6627"/>
                  </a:lnTo>
                  <a:cubicBezTo>
                    <a:pt x="19723" y="6529"/>
                    <a:pt x="19688" y="6432"/>
                    <a:pt x="19652" y="6335"/>
                  </a:cubicBezTo>
                  <a:cubicBezTo>
                    <a:pt x="19581" y="6141"/>
                    <a:pt x="19509" y="5949"/>
                    <a:pt x="19432" y="5759"/>
                  </a:cubicBezTo>
                  <a:lnTo>
                    <a:pt x="19375" y="5617"/>
                  </a:lnTo>
                  <a:lnTo>
                    <a:pt x="19316" y="5474"/>
                  </a:lnTo>
                  <a:cubicBezTo>
                    <a:pt x="19276" y="5379"/>
                    <a:pt x="19237" y="5286"/>
                    <a:pt x="19196" y="5193"/>
                  </a:cubicBezTo>
                  <a:cubicBezTo>
                    <a:pt x="19116" y="5007"/>
                    <a:pt x="19031" y="4822"/>
                    <a:pt x="18945" y="4639"/>
                  </a:cubicBezTo>
                  <a:lnTo>
                    <a:pt x="18813" y="4365"/>
                  </a:lnTo>
                  <a:cubicBezTo>
                    <a:pt x="18768" y="4275"/>
                    <a:pt x="18724" y="4185"/>
                    <a:pt x="18678" y="4095"/>
                  </a:cubicBezTo>
                  <a:cubicBezTo>
                    <a:pt x="18587" y="3917"/>
                    <a:pt x="18493" y="3739"/>
                    <a:pt x="18397" y="3562"/>
                  </a:cubicBezTo>
                  <a:lnTo>
                    <a:pt x="18324" y="3430"/>
                  </a:lnTo>
                  <a:lnTo>
                    <a:pt x="18288" y="3365"/>
                  </a:lnTo>
                  <a:lnTo>
                    <a:pt x="18252" y="3301"/>
                  </a:lnTo>
                  <a:cubicBezTo>
                    <a:pt x="18203" y="3215"/>
                    <a:pt x="18153" y="3129"/>
                    <a:pt x="18103" y="3043"/>
                  </a:cubicBezTo>
                  <a:cubicBezTo>
                    <a:pt x="18002" y="2872"/>
                    <a:pt x="17899" y="2704"/>
                    <a:pt x="17794" y="2537"/>
                  </a:cubicBezTo>
                  <a:lnTo>
                    <a:pt x="17715" y="2412"/>
                  </a:lnTo>
                  <a:lnTo>
                    <a:pt x="17635" y="2289"/>
                  </a:lnTo>
                  <a:cubicBezTo>
                    <a:pt x="17581" y="2206"/>
                    <a:pt x="17527" y="2124"/>
                    <a:pt x="17472" y="2043"/>
                  </a:cubicBezTo>
                  <a:cubicBezTo>
                    <a:pt x="17362" y="1881"/>
                    <a:pt x="17252" y="1721"/>
                    <a:pt x="17138" y="1565"/>
                  </a:cubicBezTo>
                  <a:cubicBezTo>
                    <a:pt x="17025" y="1410"/>
                    <a:pt x="16908" y="1256"/>
                    <a:pt x="16789" y="1106"/>
                  </a:cubicBezTo>
                  <a:cubicBezTo>
                    <a:pt x="16552" y="806"/>
                    <a:pt x="16305" y="517"/>
                    <a:pt x="16049" y="242"/>
                  </a:cubicBezTo>
                  <a:close/>
                  <a:moveTo>
                    <a:pt x="4172" y="0"/>
                  </a:moveTo>
                  <a:lnTo>
                    <a:pt x="5070" y="0"/>
                  </a:lnTo>
                  <a:lnTo>
                    <a:pt x="4722" y="371"/>
                  </a:lnTo>
                  <a:cubicBezTo>
                    <a:pt x="4597" y="511"/>
                    <a:pt x="4475" y="655"/>
                    <a:pt x="4355" y="803"/>
                  </a:cubicBezTo>
                  <a:cubicBezTo>
                    <a:pt x="4116" y="1099"/>
                    <a:pt x="3888" y="1409"/>
                    <a:pt x="3671" y="1732"/>
                  </a:cubicBezTo>
                  <a:cubicBezTo>
                    <a:pt x="2802" y="3025"/>
                    <a:pt x="2109" y="4509"/>
                    <a:pt x="1613" y="6099"/>
                  </a:cubicBezTo>
                  <a:cubicBezTo>
                    <a:pt x="1489" y="6496"/>
                    <a:pt x="1377" y="6901"/>
                    <a:pt x="1279" y="7310"/>
                  </a:cubicBezTo>
                  <a:cubicBezTo>
                    <a:pt x="1181" y="7719"/>
                    <a:pt x="1097" y="8133"/>
                    <a:pt x="1028" y="8551"/>
                  </a:cubicBezTo>
                  <a:cubicBezTo>
                    <a:pt x="995" y="8759"/>
                    <a:pt x="964" y="8971"/>
                    <a:pt x="937" y="9182"/>
                  </a:cubicBezTo>
                  <a:cubicBezTo>
                    <a:pt x="911" y="9394"/>
                    <a:pt x="887" y="9607"/>
                    <a:pt x="868" y="9821"/>
                  </a:cubicBezTo>
                  <a:cubicBezTo>
                    <a:pt x="828" y="10248"/>
                    <a:pt x="804" y="10677"/>
                    <a:pt x="793" y="11108"/>
                  </a:cubicBezTo>
                  <a:cubicBezTo>
                    <a:pt x="772" y="11971"/>
                    <a:pt x="810" y="12836"/>
                    <a:pt x="907" y="13695"/>
                  </a:cubicBezTo>
                  <a:cubicBezTo>
                    <a:pt x="932" y="13909"/>
                    <a:pt x="960" y="14122"/>
                    <a:pt x="993" y="14334"/>
                  </a:cubicBezTo>
                  <a:cubicBezTo>
                    <a:pt x="1025" y="14546"/>
                    <a:pt x="1062" y="14758"/>
                    <a:pt x="1103" y="14968"/>
                  </a:cubicBezTo>
                  <a:cubicBezTo>
                    <a:pt x="1144" y="15178"/>
                    <a:pt x="1189" y="15388"/>
                    <a:pt x="1238" y="15596"/>
                  </a:cubicBezTo>
                  <a:cubicBezTo>
                    <a:pt x="1287" y="15804"/>
                    <a:pt x="1339" y="16011"/>
                    <a:pt x="1396" y="16214"/>
                  </a:cubicBezTo>
                  <a:cubicBezTo>
                    <a:pt x="1623" y="17032"/>
                    <a:pt x="1913" y="17822"/>
                    <a:pt x="2263" y="18564"/>
                  </a:cubicBezTo>
                  <a:cubicBezTo>
                    <a:pt x="2613" y="19306"/>
                    <a:pt x="3023" y="19998"/>
                    <a:pt x="3485" y="20623"/>
                  </a:cubicBezTo>
                  <a:cubicBezTo>
                    <a:pt x="3716" y="20935"/>
                    <a:pt x="3959" y="21231"/>
                    <a:pt x="4213" y="21510"/>
                  </a:cubicBezTo>
                  <a:lnTo>
                    <a:pt x="4299" y="21600"/>
                  </a:lnTo>
                  <a:lnTo>
                    <a:pt x="3035" y="21600"/>
                  </a:lnTo>
                  <a:lnTo>
                    <a:pt x="2466" y="20756"/>
                  </a:lnTo>
                  <a:cubicBezTo>
                    <a:pt x="926" y="18239"/>
                    <a:pt x="0" y="15012"/>
                    <a:pt x="0" y="11493"/>
                  </a:cubicBezTo>
                  <a:cubicBezTo>
                    <a:pt x="0" y="6969"/>
                    <a:pt x="1530" y="2927"/>
                    <a:pt x="3930" y="256"/>
                  </a:cubicBezTo>
                  <a:close/>
                </a:path>
              </a:pathLst>
            </a:custGeom>
            <a:gradFill flip="none" rotWithShape="1">
              <a:gsLst>
                <a:gs pos="813">
                  <a:srgbClr val="FFFFFF">
                    <a:alpha val="41000"/>
                  </a:srgbClr>
                </a:gs>
                <a:gs pos="20000">
                  <a:srgbClr val="3785CC">
                    <a:alpha val="56000"/>
                  </a:srgbClr>
                </a:gs>
                <a:gs pos="44000">
                  <a:srgbClr val="C5E0B4">
                    <a:alpha val="57000"/>
                  </a:srgbClr>
                </a:gs>
                <a:gs pos="74000">
                  <a:srgbClr val="557FC9">
                    <a:alpha val="34000"/>
                  </a:srgbClr>
                </a:gs>
                <a:gs pos="100000">
                  <a:srgbClr val="FFFFFF">
                    <a:alpha val="58999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623" name="Freeform: Shape 18"/>
            <p:cNvSpPr/>
            <p:nvPr/>
          </p:nvSpPr>
          <p:spPr>
            <a:xfrm>
              <a:off x="-1" y="-1"/>
              <a:ext cx="9767856" cy="6858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02" y="0"/>
                  </a:moveTo>
                  <a:lnTo>
                    <a:pt x="17416" y="0"/>
                  </a:lnTo>
                  <a:lnTo>
                    <a:pt x="17670" y="269"/>
                  </a:lnTo>
                  <a:cubicBezTo>
                    <a:pt x="20070" y="2940"/>
                    <a:pt x="21600" y="6982"/>
                    <a:pt x="21600" y="11506"/>
                  </a:cubicBezTo>
                  <a:cubicBezTo>
                    <a:pt x="21600" y="15025"/>
                    <a:pt x="20674" y="18252"/>
                    <a:pt x="19134" y="20769"/>
                  </a:cubicBezTo>
                  <a:lnTo>
                    <a:pt x="18574" y="21600"/>
                  </a:lnTo>
                  <a:lnTo>
                    <a:pt x="14964" y="21600"/>
                  </a:lnTo>
                  <a:lnTo>
                    <a:pt x="15047" y="21484"/>
                  </a:lnTo>
                  <a:lnTo>
                    <a:pt x="15218" y="21245"/>
                  </a:lnTo>
                  <a:cubicBezTo>
                    <a:pt x="15275" y="21165"/>
                    <a:pt x="15331" y="21086"/>
                    <a:pt x="15388" y="21004"/>
                  </a:cubicBezTo>
                  <a:lnTo>
                    <a:pt x="16072" y="20031"/>
                  </a:lnTo>
                  <a:lnTo>
                    <a:pt x="16418" y="19543"/>
                  </a:lnTo>
                  <a:cubicBezTo>
                    <a:pt x="16476" y="19461"/>
                    <a:pt x="16535" y="19379"/>
                    <a:pt x="16596" y="19297"/>
                  </a:cubicBezTo>
                  <a:lnTo>
                    <a:pt x="16688" y="19174"/>
                  </a:lnTo>
                  <a:cubicBezTo>
                    <a:pt x="16718" y="19134"/>
                    <a:pt x="16750" y="19092"/>
                    <a:pt x="16780" y="19054"/>
                  </a:cubicBezTo>
                  <a:lnTo>
                    <a:pt x="16875" y="18932"/>
                  </a:lnTo>
                  <a:lnTo>
                    <a:pt x="16973" y="18811"/>
                  </a:lnTo>
                  <a:cubicBezTo>
                    <a:pt x="17006" y="18771"/>
                    <a:pt x="17040" y="18732"/>
                    <a:pt x="17073" y="18693"/>
                  </a:cubicBezTo>
                  <a:cubicBezTo>
                    <a:pt x="17106" y="18654"/>
                    <a:pt x="17141" y="18616"/>
                    <a:pt x="17174" y="18578"/>
                  </a:cubicBezTo>
                  <a:cubicBezTo>
                    <a:pt x="17310" y="18426"/>
                    <a:pt x="17450" y="18282"/>
                    <a:pt x="17592" y="18145"/>
                  </a:cubicBezTo>
                  <a:cubicBezTo>
                    <a:pt x="17876" y="17870"/>
                    <a:pt x="18170" y="17620"/>
                    <a:pt x="18471" y="17391"/>
                  </a:cubicBezTo>
                  <a:lnTo>
                    <a:pt x="18689" y="17226"/>
                  </a:lnTo>
                  <a:lnTo>
                    <a:pt x="18904" y="17063"/>
                  </a:lnTo>
                  <a:cubicBezTo>
                    <a:pt x="19044" y="16955"/>
                    <a:pt x="19179" y="16848"/>
                    <a:pt x="19304" y="16737"/>
                  </a:cubicBezTo>
                  <a:cubicBezTo>
                    <a:pt x="19335" y="16709"/>
                    <a:pt x="19365" y="16682"/>
                    <a:pt x="19395" y="16653"/>
                  </a:cubicBezTo>
                  <a:cubicBezTo>
                    <a:pt x="19410" y="16639"/>
                    <a:pt x="19425" y="16624"/>
                    <a:pt x="19440" y="16610"/>
                  </a:cubicBezTo>
                  <a:cubicBezTo>
                    <a:pt x="19454" y="16595"/>
                    <a:pt x="19469" y="16581"/>
                    <a:pt x="19483" y="16566"/>
                  </a:cubicBezTo>
                  <a:cubicBezTo>
                    <a:pt x="19539" y="16508"/>
                    <a:pt x="19593" y="16448"/>
                    <a:pt x="19645" y="16386"/>
                  </a:cubicBezTo>
                  <a:cubicBezTo>
                    <a:pt x="19747" y="16261"/>
                    <a:pt x="19838" y="16127"/>
                    <a:pt x="19917" y="15983"/>
                  </a:cubicBezTo>
                  <a:cubicBezTo>
                    <a:pt x="19936" y="15948"/>
                    <a:pt x="19956" y="15909"/>
                    <a:pt x="19976" y="15868"/>
                  </a:cubicBezTo>
                  <a:lnTo>
                    <a:pt x="19991" y="15838"/>
                  </a:lnTo>
                  <a:lnTo>
                    <a:pt x="20005" y="15809"/>
                  </a:lnTo>
                  <a:cubicBezTo>
                    <a:pt x="20014" y="15790"/>
                    <a:pt x="20023" y="15770"/>
                    <a:pt x="20032" y="15750"/>
                  </a:cubicBezTo>
                  <a:cubicBezTo>
                    <a:pt x="20068" y="15671"/>
                    <a:pt x="20102" y="15589"/>
                    <a:pt x="20133" y="15503"/>
                  </a:cubicBezTo>
                  <a:cubicBezTo>
                    <a:pt x="20197" y="15332"/>
                    <a:pt x="20252" y="15148"/>
                    <a:pt x="20302" y="14957"/>
                  </a:cubicBezTo>
                  <a:cubicBezTo>
                    <a:pt x="20353" y="14766"/>
                    <a:pt x="20396" y="14570"/>
                    <a:pt x="20434" y="14368"/>
                  </a:cubicBezTo>
                  <a:cubicBezTo>
                    <a:pt x="20454" y="14268"/>
                    <a:pt x="20472" y="14166"/>
                    <a:pt x="20489" y="14064"/>
                  </a:cubicBezTo>
                  <a:cubicBezTo>
                    <a:pt x="20497" y="14012"/>
                    <a:pt x="20506" y="13961"/>
                    <a:pt x="20514" y="13909"/>
                  </a:cubicBezTo>
                  <a:lnTo>
                    <a:pt x="20525" y="13831"/>
                  </a:lnTo>
                  <a:lnTo>
                    <a:pt x="20536" y="13760"/>
                  </a:lnTo>
                  <a:lnTo>
                    <a:pt x="20558" y="13594"/>
                  </a:lnTo>
                  <a:lnTo>
                    <a:pt x="20568" y="13522"/>
                  </a:lnTo>
                  <a:lnTo>
                    <a:pt x="20572" y="13489"/>
                  </a:lnTo>
                  <a:lnTo>
                    <a:pt x="20576" y="13452"/>
                  </a:lnTo>
                  <a:lnTo>
                    <a:pt x="20594" y="13291"/>
                  </a:lnTo>
                  <a:lnTo>
                    <a:pt x="20603" y="13211"/>
                  </a:lnTo>
                  <a:lnTo>
                    <a:pt x="20607" y="13171"/>
                  </a:lnTo>
                  <a:cubicBezTo>
                    <a:pt x="20609" y="13158"/>
                    <a:pt x="20610" y="13144"/>
                    <a:pt x="20611" y="13131"/>
                  </a:cubicBezTo>
                  <a:lnTo>
                    <a:pt x="20637" y="12816"/>
                  </a:lnTo>
                  <a:cubicBezTo>
                    <a:pt x="20640" y="12776"/>
                    <a:pt x="20643" y="12728"/>
                    <a:pt x="20645" y="12670"/>
                  </a:cubicBezTo>
                  <a:lnTo>
                    <a:pt x="20654" y="12502"/>
                  </a:lnTo>
                  <a:cubicBezTo>
                    <a:pt x="20665" y="12296"/>
                    <a:pt x="20670" y="12085"/>
                    <a:pt x="20671" y="11874"/>
                  </a:cubicBezTo>
                  <a:cubicBezTo>
                    <a:pt x="20671" y="11769"/>
                    <a:pt x="20670" y="11663"/>
                    <a:pt x="20668" y="11556"/>
                  </a:cubicBezTo>
                  <a:lnTo>
                    <a:pt x="20665" y="11399"/>
                  </a:lnTo>
                  <a:lnTo>
                    <a:pt x="20664" y="11363"/>
                  </a:lnTo>
                  <a:lnTo>
                    <a:pt x="20662" y="11322"/>
                  </a:lnTo>
                  <a:lnTo>
                    <a:pt x="20659" y="11242"/>
                  </a:lnTo>
                  <a:lnTo>
                    <a:pt x="20652" y="11081"/>
                  </a:lnTo>
                  <a:cubicBezTo>
                    <a:pt x="20649" y="11028"/>
                    <a:pt x="20645" y="10974"/>
                    <a:pt x="20641" y="10920"/>
                  </a:cubicBezTo>
                  <a:lnTo>
                    <a:pt x="20630" y="10759"/>
                  </a:lnTo>
                  <a:lnTo>
                    <a:pt x="20628" y="10724"/>
                  </a:lnTo>
                  <a:lnTo>
                    <a:pt x="20626" y="10690"/>
                  </a:lnTo>
                  <a:lnTo>
                    <a:pt x="20619" y="10617"/>
                  </a:lnTo>
                  <a:lnTo>
                    <a:pt x="20611" y="10534"/>
                  </a:lnTo>
                  <a:lnTo>
                    <a:pt x="20603" y="10442"/>
                  </a:lnTo>
                  <a:cubicBezTo>
                    <a:pt x="20600" y="10397"/>
                    <a:pt x="20595" y="10351"/>
                    <a:pt x="20590" y="10300"/>
                  </a:cubicBezTo>
                  <a:lnTo>
                    <a:pt x="20571" y="10141"/>
                  </a:lnTo>
                  <a:cubicBezTo>
                    <a:pt x="20565" y="10089"/>
                    <a:pt x="20559" y="10036"/>
                    <a:pt x="20552" y="9984"/>
                  </a:cubicBezTo>
                  <a:cubicBezTo>
                    <a:pt x="20525" y="9774"/>
                    <a:pt x="20494" y="9566"/>
                    <a:pt x="20459" y="9358"/>
                  </a:cubicBezTo>
                  <a:cubicBezTo>
                    <a:pt x="20442" y="9254"/>
                    <a:pt x="20424" y="9151"/>
                    <a:pt x="20404" y="9047"/>
                  </a:cubicBezTo>
                  <a:lnTo>
                    <a:pt x="20390" y="8972"/>
                  </a:lnTo>
                  <a:lnTo>
                    <a:pt x="20375" y="8895"/>
                  </a:lnTo>
                  <a:cubicBezTo>
                    <a:pt x="20365" y="8845"/>
                    <a:pt x="20354" y="8793"/>
                    <a:pt x="20343" y="8742"/>
                  </a:cubicBezTo>
                  <a:cubicBezTo>
                    <a:pt x="20256" y="8331"/>
                    <a:pt x="20155" y="7925"/>
                    <a:pt x="20039" y="7526"/>
                  </a:cubicBezTo>
                  <a:cubicBezTo>
                    <a:pt x="19981" y="7327"/>
                    <a:pt x="19920" y="7128"/>
                    <a:pt x="19855" y="6932"/>
                  </a:cubicBezTo>
                  <a:lnTo>
                    <a:pt x="19806" y="6785"/>
                  </a:lnTo>
                  <a:lnTo>
                    <a:pt x="19756" y="6639"/>
                  </a:lnTo>
                  <a:cubicBezTo>
                    <a:pt x="19723" y="6542"/>
                    <a:pt x="19688" y="6445"/>
                    <a:pt x="19652" y="6348"/>
                  </a:cubicBezTo>
                  <a:cubicBezTo>
                    <a:pt x="19581" y="6154"/>
                    <a:pt x="19509" y="5962"/>
                    <a:pt x="19432" y="5772"/>
                  </a:cubicBezTo>
                  <a:lnTo>
                    <a:pt x="19375" y="5630"/>
                  </a:lnTo>
                  <a:lnTo>
                    <a:pt x="19316" y="5487"/>
                  </a:lnTo>
                  <a:cubicBezTo>
                    <a:pt x="19276" y="5392"/>
                    <a:pt x="19237" y="5299"/>
                    <a:pt x="19196" y="5206"/>
                  </a:cubicBezTo>
                  <a:cubicBezTo>
                    <a:pt x="19116" y="5020"/>
                    <a:pt x="19031" y="4835"/>
                    <a:pt x="18945" y="4652"/>
                  </a:cubicBezTo>
                  <a:lnTo>
                    <a:pt x="18813" y="4378"/>
                  </a:lnTo>
                  <a:cubicBezTo>
                    <a:pt x="18768" y="4288"/>
                    <a:pt x="18724" y="4198"/>
                    <a:pt x="18678" y="4108"/>
                  </a:cubicBezTo>
                  <a:cubicBezTo>
                    <a:pt x="18587" y="3929"/>
                    <a:pt x="18493" y="3752"/>
                    <a:pt x="18397" y="3575"/>
                  </a:cubicBezTo>
                  <a:lnTo>
                    <a:pt x="18324" y="3443"/>
                  </a:lnTo>
                  <a:lnTo>
                    <a:pt x="18288" y="3378"/>
                  </a:lnTo>
                  <a:lnTo>
                    <a:pt x="18252" y="3314"/>
                  </a:lnTo>
                  <a:cubicBezTo>
                    <a:pt x="18203" y="3228"/>
                    <a:pt x="18153" y="3142"/>
                    <a:pt x="18103" y="3056"/>
                  </a:cubicBezTo>
                  <a:cubicBezTo>
                    <a:pt x="18002" y="2885"/>
                    <a:pt x="17899" y="2717"/>
                    <a:pt x="17794" y="2550"/>
                  </a:cubicBezTo>
                  <a:lnTo>
                    <a:pt x="17715" y="2425"/>
                  </a:lnTo>
                  <a:lnTo>
                    <a:pt x="17635" y="2302"/>
                  </a:lnTo>
                  <a:cubicBezTo>
                    <a:pt x="17581" y="2219"/>
                    <a:pt x="17527" y="2137"/>
                    <a:pt x="17472" y="2056"/>
                  </a:cubicBezTo>
                  <a:cubicBezTo>
                    <a:pt x="17362" y="1894"/>
                    <a:pt x="17252" y="1734"/>
                    <a:pt x="17138" y="1578"/>
                  </a:cubicBezTo>
                  <a:cubicBezTo>
                    <a:pt x="17025" y="1423"/>
                    <a:pt x="16908" y="1269"/>
                    <a:pt x="16789" y="1119"/>
                  </a:cubicBezTo>
                  <a:cubicBezTo>
                    <a:pt x="16552" y="819"/>
                    <a:pt x="16305" y="530"/>
                    <a:pt x="16049" y="255"/>
                  </a:cubicBezTo>
                  <a:close/>
                  <a:moveTo>
                    <a:pt x="4184" y="0"/>
                  </a:moveTo>
                  <a:lnTo>
                    <a:pt x="5083" y="0"/>
                  </a:lnTo>
                  <a:lnTo>
                    <a:pt x="4722" y="384"/>
                  </a:lnTo>
                  <a:cubicBezTo>
                    <a:pt x="4597" y="524"/>
                    <a:pt x="4475" y="668"/>
                    <a:pt x="4355" y="816"/>
                  </a:cubicBezTo>
                  <a:cubicBezTo>
                    <a:pt x="4116" y="1112"/>
                    <a:pt x="3888" y="1422"/>
                    <a:pt x="3671" y="1745"/>
                  </a:cubicBezTo>
                  <a:cubicBezTo>
                    <a:pt x="2802" y="3038"/>
                    <a:pt x="2109" y="4522"/>
                    <a:pt x="1613" y="6112"/>
                  </a:cubicBezTo>
                  <a:cubicBezTo>
                    <a:pt x="1489" y="6509"/>
                    <a:pt x="1377" y="6914"/>
                    <a:pt x="1279" y="7323"/>
                  </a:cubicBezTo>
                  <a:cubicBezTo>
                    <a:pt x="1181" y="7732"/>
                    <a:pt x="1097" y="8146"/>
                    <a:pt x="1028" y="8564"/>
                  </a:cubicBezTo>
                  <a:cubicBezTo>
                    <a:pt x="995" y="8772"/>
                    <a:pt x="964" y="8984"/>
                    <a:pt x="937" y="9195"/>
                  </a:cubicBezTo>
                  <a:cubicBezTo>
                    <a:pt x="911" y="9407"/>
                    <a:pt x="887" y="9620"/>
                    <a:pt x="868" y="9834"/>
                  </a:cubicBezTo>
                  <a:cubicBezTo>
                    <a:pt x="828" y="10261"/>
                    <a:pt x="804" y="10690"/>
                    <a:pt x="793" y="11121"/>
                  </a:cubicBezTo>
                  <a:cubicBezTo>
                    <a:pt x="772" y="11984"/>
                    <a:pt x="810" y="12849"/>
                    <a:pt x="907" y="13708"/>
                  </a:cubicBezTo>
                  <a:cubicBezTo>
                    <a:pt x="932" y="13922"/>
                    <a:pt x="960" y="14135"/>
                    <a:pt x="993" y="14347"/>
                  </a:cubicBezTo>
                  <a:cubicBezTo>
                    <a:pt x="1025" y="14559"/>
                    <a:pt x="1062" y="14771"/>
                    <a:pt x="1103" y="14981"/>
                  </a:cubicBezTo>
                  <a:cubicBezTo>
                    <a:pt x="1144" y="15191"/>
                    <a:pt x="1189" y="15401"/>
                    <a:pt x="1238" y="15609"/>
                  </a:cubicBezTo>
                  <a:cubicBezTo>
                    <a:pt x="1287" y="15817"/>
                    <a:pt x="1339" y="16024"/>
                    <a:pt x="1396" y="16227"/>
                  </a:cubicBezTo>
                  <a:cubicBezTo>
                    <a:pt x="1623" y="17045"/>
                    <a:pt x="1913" y="17835"/>
                    <a:pt x="2263" y="18577"/>
                  </a:cubicBezTo>
                  <a:cubicBezTo>
                    <a:pt x="2613" y="19319"/>
                    <a:pt x="3023" y="20011"/>
                    <a:pt x="3485" y="20635"/>
                  </a:cubicBezTo>
                  <a:cubicBezTo>
                    <a:pt x="3716" y="20948"/>
                    <a:pt x="3959" y="21244"/>
                    <a:pt x="4213" y="21523"/>
                  </a:cubicBezTo>
                  <a:lnTo>
                    <a:pt x="4287" y="21600"/>
                  </a:lnTo>
                  <a:lnTo>
                    <a:pt x="3026" y="21600"/>
                  </a:lnTo>
                  <a:lnTo>
                    <a:pt x="2466" y="20769"/>
                  </a:lnTo>
                  <a:cubicBezTo>
                    <a:pt x="926" y="18252"/>
                    <a:pt x="0" y="15025"/>
                    <a:pt x="0" y="11506"/>
                  </a:cubicBezTo>
                  <a:cubicBezTo>
                    <a:pt x="0" y="6982"/>
                    <a:pt x="1530" y="2940"/>
                    <a:pt x="3930" y="26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625" name="제목 1"/>
          <p:cNvSpPr txBox="1">
            <a:spLocks noGrp="1"/>
          </p:cNvSpPr>
          <p:nvPr>
            <p:ph type="ctrTitle"/>
          </p:nvPr>
        </p:nvSpPr>
        <p:spPr>
          <a:xfrm>
            <a:off x="3045366" y="2043662"/>
            <a:ext cx="6105198" cy="2031059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감사합니다</a:t>
            </a:r>
          </a:p>
        </p:txBody>
      </p:sp>
      <p:sp>
        <p:nvSpPr>
          <p:cNvPr id="626" name="부제목 2"/>
          <p:cNvSpPr txBox="1">
            <a:spLocks noGrp="1"/>
          </p:cNvSpPr>
          <p:nvPr>
            <p:ph type="subTitle" sz="quarter" idx="1"/>
          </p:nvPr>
        </p:nvSpPr>
        <p:spPr>
          <a:xfrm>
            <a:off x="3045366" y="4160125"/>
            <a:ext cx="6105198" cy="68208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4546A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3"/>
          <p:cNvSpPr txBox="1"/>
          <p:nvPr/>
        </p:nvSpPr>
        <p:spPr>
          <a:xfrm>
            <a:off x="266065" y="294005"/>
            <a:ext cx="1839595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주제 및 기획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5"/>
              <p:cNvSpPr txBox="1">
                <a:spLocks/>
              </p:cNvSpPr>
              <p:nvPr/>
            </p:nvSpPr>
            <p:spPr>
              <a:xfrm>
                <a:off x="5690235" y="1984375"/>
                <a:ext cx="493395" cy="493395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none" lIns="0" tIns="0" rIns="0" bIns="0" numCol="1" anchor="t">
                <a:spAutoFit/>
              </a:bodyPr>
              <a:lstStyle/>
              <a:p>
                <a:pPr marL="0" indent="0" algn="ctr" latinLnBrk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600" i="1">
                          <a:solidFill>
                            <a:srgbClr val="FFD9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35" y="1984375"/>
                <a:ext cx="493395" cy="493395"/>
              </a:xfrm>
              <a:prstGeom prst="rect">
                <a:avLst/>
              </a:prstGeom>
              <a:blipFill>
                <a:blip r:embed="rId2"/>
                <a:stretch>
                  <a:fillRect l="-87500" r="-45000" b="-117949"/>
                </a:stretch>
              </a:blipFill>
              <a:ln w="12700" cap="flat" cmpd="sng">
                <a:prstDash/>
                <a:miter lim="800000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6"/>
              <p:cNvSpPr txBox="1">
                <a:spLocks/>
              </p:cNvSpPr>
              <p:nvPr/>
            </p:nvSpPr>
            <p:spPr>
              <a:xfrm>
                <a:off x="5690235" y="3806189"/>
                <a:ext cx="493395" cy="493395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none" lIns="0" tIns="0" rIns="0" bIns="0" numCol="1" anchor="t">
                <a:spAutoFit/>
              </a:bodyPr>
              <a:lstStyle/>
              <a:p>
                <a:pPr marL="0" indent="0" algn="ctr" latinLnBrk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600" i="1">
                          <a:solidFill>
                            <a:srgbClr val="FFD96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235" y="3806189"/>
                <a:ext cx="493395" cy="493395"/>
              </a:xfrm>
              <a:prstGeom prst="rect">
                <a:avLst/>
              </a:prstGeom>
              <a:blipFill>
                <a:blip r:embed="rId3"/>
                <a:stretch>
                  <a:fillRect l="-87500" r="-45000" b="-112500"/>
                </a:stretch>
              </a:blipFill>
              <a:ln w="12700" cap="flat" cmpd="sng">
                <a:prstDash/>
                <a:miter lim="800000"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직사각형 8"/>
          <p:cNvSpPr txBox="1"/>
          <p:nvPr/>
        </p:nvSpPr>
        <p:spPr>
          <a:xfrm>
            <a:off x="2303780" y="1420495"/>
            <a:ext cx="7265670" cy="66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사용자별 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추천</a:t>
            </a:r>
          </a:p>
        </p:txBody>
      </p:sp>
      <p:sp>
        <p:nvSpPr>
          <p:cNvPr id="158" name="직사각형 9"/>
          <p:cNvSpPr txBox="1">
            <a:spLocks/>
          </p:cNvSpPr>
          <p:nvPr/>
        </p:nvSpPr>
        <p:spPr>
          <a:xfrm>
            <a:off x="1655445" y="3105785"/>
            <a:ext cx="8881745" cy="6457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numCol="1" anchor="t">
            <a:spAutoFit/>
          </a:bodyPr>
          <a:lstStyle>
            <a:lvl1pPr marL="0" indent="0" algn="ctr" latinLnBrk="0">
              <a:buFontTx/>
              <a:buNone/>
              <a:defRPr lang="en-GB" altLang="en-US"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 marL="0" indent="0" latinLnBrk="0">
              <a:buFontTx/>
              <a:buNone/>
            </a:pPr>
            <a:r>
              <a:t>음식 메뉴와 잘 어울리는 전통주 찾기</a:t>
            </a:r>
            <a:endParaRPr lang="ko-KR" altLang="en-US"/>
          </a:p>
        </p:txBody>
      </p:sp>
      <p:sp>
        <p:nvSpPr>
          <p:cNvPr id="159" name="직사각형 10"/>
          <p:cNvSpPr txBox="1"/>
          <p:nvPr/>
        </p:nvSpPr>
        <p:spPr>
          <a:xfrm>
            <a:off x="1701800" y="5114290"/>
            <a:ext cx="8788400" cy="66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6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판매 메뉴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/</a:t>
            </a:r>
            <a:r>
              <a:t>전통주</a:t>
            </a:r>
            <a:r>
              <a:rPr>
                <a:latin typeface="+mn-lt"/>
                <a:ea typeface="+mn-ea"/>
                <a:cs typeface="+mn-cs"/>
                <a:sym typeface="Calibri"/>
              </a:rPr>
              <a:t> </a:t>
            </a:r>
            <a:r>
              <a:t>기반 전통주점 찾기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:a14="http://schemas.microsoft.com/office/drawing/2010/main" xmlns:m="http://schemas.openxmlformats.org/officeDocument/2006/math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표 4"/>
          <p:cNvGraphicFramePr/>
          <p:nvPr/>
        </p:nvGraphicFramePr>
        <p:xfrm>
          <a:off x="1490132" y="1521882"/>
          <a:ext cx="9211732" cy="38142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0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355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ctr">
                        <a:defRPr sz="1800"/>
                      </a:pPr>
                      <a:r>
                        <a:t>~ 3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주차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아이템 선정 및 기획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t> 협업 툴 세팅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(</a:t>
                      </a:r>
                      <a:r>
                        <a:t>피그마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 </a:t>
                      </a:r>
                      <a:r>
                        <a:t>노션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 </a:t>
                      </a:r>
                      <a:r>
                        <a:t>깃허브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355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/>
                    </a:p>
                    <a:p>
                      <a:pPr algn="ctr">
                        <a:defRPr sz="1800"/>
                      </a:pPr>
                      <a:r>
                        <a:t>~5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주차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웹 페이지 디자인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t> 데이터 수집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 API </a:t>
                      </a:r>
                      <a:r>
                        <a:t>설계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55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ctr">
                        <a:defRPr sz="1800"/>
                      </a:pPr>
                      <a:r>
                        <a:t>~7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주차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데이터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t>전처리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t> 데이터베이스 확보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t> 웹 페이지 제작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55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ctr">
                        <a:defRPr sz="1800"/>
                      </a:pPr>
                      <a:r>
                        <a:t>~10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주차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  <a:p>
                      <a:pPr algn="l">
                        <a:defRPr sz="18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데이터 분석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Calibri"/>
                        </a:rPr>
                        <a:t>,</a:t>
                      </a:r>
                      <a:r>
                        <a:t> 웹 페이지 제작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2CC">
                        <a:alpha val="3071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" name="TextBox 4"/>
          <p:cNvSpPr txBox="1"/>
          <p:nvPr/>
        </p:nvSpPr>
        <p:spPr>
          <a:xfrm>
            <a:off x="1535851" y="5740398"/>
            <a:ext cx="3447631" cy="38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t>+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매주 대면 회의 진행</a:t>
            </a:r>
          </a:p>
        </p:txBody>
      </p:sp>
      <p:sp>
        <p:nvSpPr>
          <p:cNvPr id="163" name="직사각형 6"/>
          <p:cNvSpPr txBox="1"/>
          <p:nvPr/>
        </p:nvSpPr>
        <p:spPr>
          <a:xfrm>
            <a:off x="331690" y="212480"/>
            <a:ext cx="1334513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8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t>개발일정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제목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역할분담</a:t>
            </a:r>
          </a:p>
        </p:txBody>
      </p:sp>
      <p:grpSp>
        <p:nvGrpSpPr>
          <p:cNvPr id="168" name="모서리가 둥근 직사각형 3"/>
          <p:cNvGrpSpPr/>
          <p:nvPr/>
        </p:nvGrpSpPr>
        <p:grpSpPr>
          <a:xfrm>
            <a:off x="1066799" y="1029385"/>
            <a:ext cx="3934695" cy="2513662"/>
            <a:chOff x="0" y="0"/>
            <a:chExt cx="3934693" cy="2513661"/>
          </a:xfrm>
        </p:grpSpPr>
        <p:sp>
          <p:nvSpPr>
            <p:cNvPr id="166" name="모서리가 둥근 직사각형"/>
            <p:cNvSpPr/>
            <p:nvPr/>
          </p:nvSpPr>
          <p:spPr>
            <a:xfrm>
              <a:off x="-1" y="42319"/>
              <a:ext cx="3934695" cy="242902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" name="정민혁…"/>
            <p:cNvSpPr txBox="1"/>
            <p:nvPr/>
          </p:nvSpPr>
          <p:spPr>
            <a:xfrm>
              <a:off x="164293" y="0"/>
              <a:ext cx="3606105" cy="2513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  <a:p>
              <a:pPr algn="ctr">
                <a:defRPr b="1"/>
              </a:pPr>
              <a:r>
                <a:t>정민혁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전통주점 데이터 수집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 </a:t>
              </a:r>
              <a:r>
                <a:t>전처리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 전통주점 음식 형태소 분석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 전통주점 페이지 구현 </a:t>
              </a:r>
            </a:p>
          </p:txBody>
        </p:sp>
      </p:grpSp>
      <p:grpSp>
        <p:nvGrpSpPr>
          <p:cNvPr id="171" name="모서리가 둥근 직사각형 5"/>
          <p:cNvGrpSpPr/>
          <p:nvPr/>
        </p:nvGrpSpPr>
        <p:grpSpPr>
          <a:xfrm>
            <a:off x="6580909" y="1071708"/>
            <a:ext cx="3934694" cy="2415168"/>
            <a:chOff x="0" y="0"/>
            <a:chExt cx="3934693" cy="2415167"/>
          </a:xfrm>
        </p:grpSpPr>
        <p:sp>
          <p:nvSpPr>
            <p:cNvPr id="169" name="모서리가 둥근 직사각형"/>
            <p:cNvSpPr/>
            <p:nvPr/>
          </p:nvSpPr>
          <p:spPr>
            <a:xfrm>
              <a:off x="-1" y="0"/>
              <a:ext cx="3934695" cy="2415168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0" name="김동선…"/>
            <p:cNvSpPr txBox="1"/>
            <p:nvPr/>
          </p:nvSpPr>
          <p:spPr>
            <a:xfrm>
              <a:off x="163617" y="122025"/>
              <a:ext cx="3607457" cy="2171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/>
              </a:pPr>
              <a:r>
                <a:t>김동선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 데이터 수집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 </a:t>
              </a:r>
              <a:r>
                <a:t>전처리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 맛 군집화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페이지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API </a:t>
              </a:r>
              <a:r>
                <a:t>서버 제작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 구현</a:t>
              </a:r>
            </a:p>
          </p:txBody>
        </p:sp>
      </p:grpSp>
      <p:grpSp>
        <p:nvGrpSpPr>
          <p:cNvPr id="174" name="모서리가 둥근 직사각형 6"/>
          <p:cNvGrpSpPr/>
          <p:nvPr/>
        </p:nvGrpSpPr>
        <p:grpSpPr>
          <a:xfrm>
            <a:off x="1066799" y="4109568"/>
            <a:ext cx="3934695" cy="2513662"/>
            <a:chOff x="0" y="0"/>
            <a:chExt cx="3934693" cy="2513661"/>
          </a:xfrm>
        </p:grpSpPr>
        <p:sp>
          <p:nvSpPr>
            <p:cNvPr id="172" name="모서리가 둥근 직사각형"/>
            <p:cNvSpPr/>
            <p:nvPr/>
          </p:nvSpPr>
          <p:spPr>
            <a:xfrm>
              <a:off x="-1" y="42319"/>
              <a:ext cx="3934695" cy="242902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3" name="이가은…"/>
            <p:cNvSpPr txBox="1"/>
            <p:nvPr/>
          </p:nvSpPr>
          <p:spPr>
            <a:xfrm>
              <a:off x="164293" y="0"/>
              <a:ext cx="3606105" cy="2513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  <a:p>
              <a:pPr algn="ctr">
                <a:defRPr b="1"/>
              </a:pPr>
              <a:r>
                <a:t>이가은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전통주점 데이터 수집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 </a:t>
              </a:r>
              <a:r>
                <a:t>전처리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 전통주점 음식 군집화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데이터베이스 구축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</a:t>
              </a:r>
              <a:r>
                <a:t> 관리 </a:t>
              </a:r>
            </a:p>
          </p:txBody>
        </p:sp>
      </p:grpSp>
      <p:grpSp>
        <p:nvGrpSpPr>
          <p:cNvPr id="177" name="모서리가 둥근 직사각형 7"/>
          <p:cNvGrpSpPr/>
          <p:nvPr/>
        </p:nvGrpSpPr>
        <p:grpSpPr>
          <a:xfrm>
            <a:off x="6580909" y="4151886"/>
            <a:ext cx="3934694" cy="2429026"/>
            <a:chOff x="0" y="-1"/>
            <a:chExt cx="3934693" cy="2429024"/>
          </a:xfrm>
        </p:grpSpPr>
        <p:sp>
          <p:nvSpPr>
            <p:cNvPr id="175" name="모서리가 둥근 직사각형"/>
            <p:cNvSpPr/>
            <p:nvPr/>
          </p:nvSpPr>
          <p:spPr>
            <a:xfrm>
              <a:off x="-1" y="-2"/>
              <a:ext cx="3934695" cy="2429026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6" name="이지언…"/>
            <p:cNvSpPr txBox="1"/>
            <p:nvPr/>
          </p:nvSpPr>
          <p:spPr>
            <a:xfrm>
              <a:off x="164294" y="128952"/>
              <a:ext cx="3606104" cy="2171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/>
              </a:pPr>
              <a:r>
                <a:t>이지언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 데이터 수집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, </a:t>
              </a:r>
              <a:r>
                <a:t>전처리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전통주점 메뉴 벡터화</a:t>
              </a: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>
                <a:defRPr>
                  <a:latin typeface="+mn-lt"/>
                  <a:ea typeface="+mn-ea"/>
                  <a:cs typeface="+mn-cs"/>
                  <a:sym typeface="Calibri"/>
                </a:defRPr>
              </a:pPr>
              <a:endParaRPr>
                <a:latin typeface="+mn-lt"/>
                <a:ea typeface="+mn-ea"/>
                <a:cs typeface="+mn-cs"/>
                <a:sym typeface="Calibri"/>
              </a:endParaRPr>
            </a:p>
            <a:p>
              <a:pPr algn="ctr"/>
              <a:r>
                <a:t>웹 </a:t>
              </a:r>
              <a:r>
                <a:rPr>
                  <a:latin typeface="+mn-lt"/>
                  <a:ea typeface="+mn-ea"/>
                  <a:cs typeface="+mn-cs"/>
                  <a:sym typeface="Calibri"/>
                </a:rPr>
                <a:t>UI/UX, </a:t>
              </a:r>
              <a:r>
                <a:t>메인 페이지 구현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9"/>
          <p:cNvSpPr/>
          <p:nvPr/>
        </p:nvSpPr>
        <p:spPr>
          <a:xfrm>
            <a:off x="-1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1" name="Rectangle 11"/>
          <p:cNvSpPr/>
          <p:nvPr/>
        </p:nvSpPr>
        <p:spPr>
          <a:xfrm>
            <a:off x="304" y="0"/>
            <a:ext cx="1219169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2" name="제목 1"/>
          <p:cNvSpPr txBox="1">
            <a:spLocks noGrp="1"/>
          </p:cNvSpPr>
          <p:nvPr>
            <p:ph type="ctrTitle"/>
          </p:nvPr>
        </p:nvSpPr>
        <p:spPr>
          <a:xfrm>
            <a:off x="3837678" y="2970714"/>
            <a:ext cx="4805999" cy="1297118"/>
          </a:xfrm>
          <a:prstGeom prst="rect">
            <a:avLst/>
          </a:prstGeom>
        </p:spPr>
        <p:txBody>
          <a:bodyPr anchor="t"/>
          <a:lstStyle>
            <a:lvl1pPr algn="l">
              <a:defRPr sz="5400"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데이터 수집</a:t>
            </a:r>
          </a:p>
        </p:txBody>
      </p:sp>
      <p:grpSp>
        <p:nvGrpSpPr>
          <p:cNvPr id="187" name="Group 13"/>
          <p:cNvGrpSpPr/>
          <p:nvPr/>
        </p:nvGrpSpPr>
        <p:grpSpPr>
          <a:xfrm>
            <a:off x="6100785" y="52992"/>
            <a:ext cx="6093605" cy="6805011"/>
            <a:chOff x="-120" y="-1"/>
            <a:chExt cx="6093603" cy="6805009"/>
          </a:xfrm>
        </p:grpSpPr>
        <p:sp>
          <p:nvSpPr>
            <p:cNvPr id="183" name="Freeform: Shape 14"/>
            <p:cNvSpPr/>
            <p:nvPr/>
          </p:nvSpPr>
          <p:spPr>
            <a:xfrm>
              <a:off x="-6" y="0"/>
              <a:ext cx="6093490" cy="680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600" extrusionOk="0">
                  <a:moveTo>
                    <a:pt x="12396" y="0"/>
                  </a:moveTo>
                  <a:cubicBezTo>
                    <a:pt x="15512" y="0"/>
                    <a:pt x="18372" y="1036"/>
                    <a:pt x="20613" y="2764"/>
                  </a:cubicBezTo>
                  <a:lnTo>
                    <a:pt x="20757" y="2886"/>
                  </a:lnTo>
                  <a:lnTo>
                    <a:pt x="20757" y="5963"/>
                  </a:lnTo>
                  <a:lnTo>
                    <a:pt x="20639" y="5815"/>
                  </a:lnTo>
                  <a:cubicBezTo>
                    <a:pt x="20416" y="5562"/>
                    <a:pt x="20179" y="5319"/>
                    <a:pt x="19929" y="5085"/>
                  </a:cubicBezTo>
                  <a:cubicBezTo>
                    <a:pt x="17909" y="3201"/>
                    <a:pt x="15233" y="2163"/>
                    <a:pt x="12396" y="2163"/>
                  </a:cubicBezTo>
                  <a:cubicBezTo>
                    <a:pt x="10873" y="2163"/>
                    <a:pt x="9579" y="2369"/>
                    <a:pt x="8442" y="2793"/>
                  </a:cubicBezTo>
                  <a:cubicBezTo>
                    <a:pt x="7326" y="3209"/>
                    <a:pt x="6317" y="3854"/>
                    <a:pt x="5356" y="4762"/>
                  </a:cubicBezTo>
                  <a:cubicBezTo>
                    <a:pt x="4688" y="5394"/>
                    <a:pt x="4453" y="5766"/>
                    <a:pt x="4312" y="6046"/>
                  </a:cubicBezTo>
                  <a:cubicBezTo>
                    <a:pt x="4111" y="6445"/>
                    <a:pt x="3977" y="6950"/>
                    <a:pt x="3791" y="7648"/>
                  </a:cubicBezTo>
                  <a:cubicBezTo>
                    <a:pt x="3554" y="8541"/>
                    <a:pt x="3230" y="9764"/>
                    <a:pt x="2576" y="11439"/>
                  </a:cubicBezTo>
                  <a:cubicBezTo>
                    <a:pt x="2176" y="12464"/>
                    <a:pt x="2187" y="13533"/>
                    <a:pt x="2611" y="14709"/>
                  </a:cubicBezTo>
                  <a:cubicBezTo>
                    <a:pt x="2985" y="15748"/>
                    <a:pt x="3685" y="16842"/>
                    <a:pt x="4636" y="17875"/>
                  </a:cubicBezTo>
                  <a:cubicBezTo>
                    <a:pt x="5746" y="19080"/>
                    <a:pt x="6855" y="19956"/>
                    <a:pt x="8025" y="20552"/>
                  </a:cubicBezTo>
                  <a:cubicBezTo>
                    <a:pt x="9294" y="21198"/>
                    <a:pt x="10633" y="21512"/>
                    <a:pt x="12120" y="21512"/>
                  </a:cubicBezTo>
                  <a:cubicBezTo>
                    <a:pt x="13326" y="21512"/>
                    <a:pt x="14411" y="21203"/>
                    <a:pt x="15536" y="20539"/>
                  </a:cubicBezTo>
                  <a:cubicBezTo>
                    <a:pt x="16696" y="19853"/>
                    <a:pt x="17799" y="18844"/>
                    <a:pt x="18829" y="17870"/>
                  </a:cubicBezTo>
                  <a:cubicBezTo>
                    <a:pt x="19310" y="17415"/>
                    <a:pt x="19786" y="17002"/>
                    <a:pt x="20246" y="16603"/>
                  </a:cubicBezTo>
                  <a:lnTo>
                    <a:pt x="20757" y="16157"/>
                  </a:lnTo>
                  <a:lnTo>
                    <a:pt x="20757" y="19116"/>
                  </a:lnTo>
                  <a:lnTo>
                    <a:pt x="20445" y="19398"/>
                  </a:lnTo>
                  <a:cubicBezTo>
                    <a:pt x="19857" y="19955"/>
                    <a:pt x="19266" y="20501"/>
                    <a:pt x="18656" y="21006"/>
                  </a:cubicBezTo>
                  <a:lnTo>
                    <a:pt x="17891" y="21600"/>
                  </a:lnTo>
                  <a:lnTo>
                    <a:pt x="5523" y="21600"/>
                  </a:lnTo>
                  <a:lnTo>
                    <a:pt x="5316" y="21458"/>
                  </a:lnTo>
                  <a:cubicBezTo>
                    <a:pt x="4454" y="20835"/>
                    <a:pt x="3658" y="20103"/>
                    <a:pt x="2912" y="19294"/>
                  </a:cubicBezTo>
                  <a:cubicBezTo>
                    <a:pt x="922" y="17132"/>
                    <a:pt x="-843" y="13956"/>
                    <a:pt x="431" y="10690"/>
                  </a:cubicBezTo>
                  <a:cubicBezTo>
                    <a:pt x="2141" y="6310"/>
                    <a:pt x="1385" y="5460"/>
                    <a:pt x="3739" y="3233"/>
                  </a:cubicBezTo>
                  <a:cubicBezTo>
                    <a:pt x="6094" y="1006"/>
                    <a:pt x="8803" y="0"/>
                    <a:pt x="12396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5000"/>
                  </a:schemeClr>
                </a:gs>
                <a:gs pos="85000">
                  <a:schemeClr val="accent1">
                    <a:alpha val="5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4" name="Freeform: Shape 15"/>
            <p:cNvSpPr/>
            <p:nvPr/>
          </p:nvSpPr>
          <p:spPr>
            <a:xfrm>
              <a:off x="-121" y="-2"/>
              <a:ext cx="6093605" cy="680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12433" y="0"/>
                  </a:moveTo>
                  <a:lnTo>
                    <a:pt x="12593" y="2"/>
                  </a:lnTo>
                  <a:lnTo>
                    <a:pt x="12913" y="9"/>
                  </a:lnTo>
                  <a:cubicBezTo>
                    <a:pt x="13020" y="11"/>
                    <a:pt x="13126" y="12"/>
                    <a:pt x="13235" y="21"/>
                  </a:cubicBezTo>
                  <a:cubicBezTo>
                    <a:pt x="13452" y="36"/>
                    <a:pt x="13668" y="47"/>
                    <a:pt x="13883" y="68"/>
                  </a:cubicBezTo>
                  <a:lnTo>
                    <a:pt x="14526" y="143"/>
                  </a:lnTo>
                  <a:lnTo>
                    <a:pt x="15162" y="247"/>
                  </a:lnTo>
                  <a:cubicBezTo>
                    <a:pt x="15373" y="288"/>
                    <a:pt x="15582" y="333"/>
                    <a:pt x="15791" y="375"/>
                  </a:cubicBezTo>
                  <a:cubicBezTo>
                    <a:pt x="15999" y="422"/>
                    <a:pt x="16204" y="478"/>
                    <a:pt x="16411" y="528"/>
                  </a:cubicBezTo>
                  <a:cubicBezTo>
                    <a:pt x="16514" y="551"/>
                    <a:pt x="16615" y="584"/>
                    <a:pt x="16717" y="613"/>
                  </a:cubicBezTo>
                  <a:lnTo>
                    <a:pt x="17021" y="702"/>
                  </a:lnTo>
                  <a:cubicBezTo>
                    <a:pt x="17829" y="947"/>
                    <a:pt x="18611" y="1246"/>
                    <a:pt x="19360" y="1596"/>
                  </a:cubicBezTo>
                  <a:cubicBezTo>
                    <a:pt x="20109" y="1946"/>
                    <a:pt x="20830" y="2342"/>
                    <a:pt x="21503" y="2795"/>
                  </a:cubicBezTo>
                  <a:lnTo>
                    <a:pt x="21595" y="2860"/>
                  </a:lnTo>
                  <a:lnTo>
                    <a:pt x="21595" y="4340"/>
                  </a:lnTo>
                  <a:lnTo>
                    <a:pt x="21584" y="4331"/>
                  </a:lnTo>
                  <a:lnTo>
                    <a:pt x="21374" y="4157"/>
                  </a:lnTo>
                  <a:lnTo>
                    <a:pt x="21322" y="4113"/>
                  </a:lnTo>
                  <a:lnTo>
                    <a:pt x="21267" y="4072"/>
                  </a:lnTo>
                  <a:lnTo>
                    <a:pt x="21159" y="3989"/>
                  </a:lnTo>
                  <a:cubicBezTo>
                    <a:pt x="21013" y="3879"/>
                    <a:pt x="20871" y="3766"/>
                    <a:pt x="20717" y="3664"/>
                  </a:cubicBezTo>
                  <a:cubicBezTo>
                    <a:pt x="20118" y="3241"/>
                    <a:pt x="19472" y="2865"/>
                    <a:pt x="18782" y="2563"/>
                  </a:cubicBezTo>
                  <a:cubicBezTo>
                    <a:pt x="18093" y="2259"/>
                    <a:pt x="17367" y="2024"/>
                    <a:pt x="16621" y="1864"/>
                  </a:cubicBezTo>
                  <a:lnTo>
                    <a:pt x="16341" y="1808"/>
                  </a:lnTo>
                  <a:cubicBezTo>
                    <a:pt x="16247" y="1791"/>
                    <a:pt x="16155" y="1769"/>
                    <a:pt x="16059" y="1758"/>
                  </a:cubicBezTo>
                  <a:lnTo>
                    <a:pt x="15776" y="1717"/>
                  </a:lnTo>
                  <a:lnTo>
                    <a:pt x="15635" y="1696"/>
                  </a:lnTo>
                  <a:cubicBezTo>
                    <a:pt x="15588" y="1690"/>
                    <a:pt x="15541" y="1682"/>
                    <a:pt x="15493" y="1679"/>
                  </a:cubicBezTo>
                  <a:cubicBezTo>
                    <a:pt x="15303" y="1661"/>
                    <a:pt x="15114" y="1640"/>
                    <a:pt x="14924" y="1625"/>
                  </a:cubicBezTo>
                  <a:lnTo>
                    <a:pt x="14355" y="1596"/>
                  </a:lnTo>
                  <a:lnTo>
                    <a:pt x="13785" y="1590"/>
                  </a:lnTo>
                  <a:cubicBezTo>
                    <a:pt x="13691" y="1589"/>
                    <a:pt x="13596" y="1596"/>
                    <a:pt x="13501" y="1598"/>
                  </a:cubicBezTo>
                  <a:lnTo>
                    <a:pt x="13218" y="1605"/>
                  </a:lnTo>
                  <a:cubicBezTo>
                    <a:pt x="13124" y="1606"/>
                    <a:pt x="13028" y="1614"/>
                    <a:pt x="12932" y="1619"/>
                  </a:cubicBezTo>
                  <a:lnTo>
                    <a:pt x="12645" y="1636"/>
                  </a:lnTo>
                  <a:lnTo>
                    <a:pt x="12502" y="1643"/>
                  </a:lnTo>
                  <a:lnTo>
                    <a:pt x="12359" y="1656"/>
                  </a:lnTo>
                  <a:cubicBezTo>
                    <a:pt x="12264" y="1664"/>
                    <a:pt x="12170" y="1672"/>
                    <a:pt x="12075" y="1680"/>
                  </a:cubicBezTo>
                  <a:cubicBezTo>
                    <a:pt x="11319" y="1746"/>
                    <a:pt x="10579" y="1849"/>
                    <a:pt x="9860" y="2004"/>
                  </a:cubicBezTo>
                  <a:cubicBezTo>
                    <a:pt x="9141" y="2158"/>
                    <a:pt x="8440" y="2361"/>
                    <a:pt x="7764" y="2628"/>
                  </a:cubicBezTo>
                  <a:cubicBezTo>
                    <a:pt x="7597" y="2698"/>
                    <a:pt x="7431" y="2770"/>
                    <a:pt x="7263" y="2842"/>
                  </a:cubicBezTo>
                  <a:cubicBezTo>
                    <a:pt x="7101" y="2922"/>
                    <a:pt x="6936" y="2999"/>
                    <a:pt x="6775" y="3082"/>
                  </a:cubicBezTo>
                  <a:lnTo>
                    <a:pt x="6418" y="3280"/>
                  </a:lnTo>
                  <a:lnTo>
                    <a:pt x="6358" y="3313"/>
                  </a:lnTo>
                  <a:lnTo>
                    <a:pt x="6300" y="3349"/>
                  </a:lnTo>
                  <a:lnTo>
                    <a:pt x="6069" y="3492"/>
                  </a:lnTo>
                  <a:cubicBezTo>
                    <a:pt x="5992" y="3540"/>
                    <a:pt x="5913" y="3586"/>
                    <a:pt x="5840" y="3640"/>
                  </a:cubicBezTo>
                  <a:lnTo>
                    <a:pt x="5617" y="3796"/>
                  </a:lnTo>
                  <a:cubicBezTo>
                    <a:pt x="5543" y="3848"/>
                    <a:pt x="5468" y="3900"/>
                    <a:pt x="5398" y="3957"/>
                  </a:cubicBezTo>
                  <a:lnTo>
                    <a:pt x="5185" y="4125"/>
                  </a:lnTo>
                  <a:cubicBezTo>
                    <a:pt x="5114" y="4181"/>
                    <a:pt x="5041" y="4236"/>
                    <a:pt x="4976" y="4296"/>
                  </a:cubicBezTo>
                  <a:cubicBezTo>
                    <a:pt x="4704" y="4530"/>
                    <a:pt x="4444" y="4769"/>
                    <a:pt x="4227" y="5022"/>
                  </a:cubicBezTo>
                  <a:cubicBezTo>
                    <a:pt x="3999" y="5272"/>
                    <a:pt x="3825" y="5535"/>
                    <a:pt x="3676" y="5814"/>
                  </a:cubicBezTo>
                  <a:lnTo>
                    <a:pt x="3571" y="6026"/>
                  </a:lnTo>
                  <a:lnTo>
                    <a:pt x="3481" y="6250"/>
                  </a:lnTo>
                  <a:cubicBezTo>
                    <a:pt x="3449" y="6323"/>
                    <a:pt x="3426" y="6405"/>
                    <a:pt x="3399" y="6482"/>
                  </a:cubicBezTo>
                  <a:cubicBezTo>
                    <a:pt x="3373" y="6561"/>
                    <a:pt x="3345" y="6638"/>
                    <a:pt x="3322" y="6721"/>
                  </a:cubicBezTo>
                  <a:cubicBezTo>
                    <a:pt x="3130" y="7373"/>
                    <a:pt x="2969" y="8088"/>
                    <a:pt x="2753" y="8787"/>
                  </a:cubicBezTo>
                  <a:cubicBezTo>
                    <a:pt x="2542" y="9489"/>
                    <a:pt x="2288" y="10182"/>
                    <a:pt x="2006" y="10863"/>
                  </a:cubicBezTo>
                  <a:cubicBezTo>
                    <a:pt x="1758" y="11451"/>
                    <a:pt x="1628" y="12068"/>
                    <a:pt x="1617" y="12695"/>
                  </a:cubicBezTo>
                  <a:cubicBezTo>
                    <a:pt x="1606" y="13321"/>
                    <a:pt x="1720" y="13956"/>
                    <a:pt x="1933" y="14576"/>
                  </a:cubicBezTo>
                  <a:cubicBezTo>
                    <a:pt x="2144" y="15197"/>
                    <a:pt x="2460" y="15799"/>
                    <a:pt x="2841" y="16375"/>
                  </a:cubicBezTo>
                  <a:cubicBezTo>
                    <a:pt x="3032" y="16664"/>
                    <a:pt x="3242" y="16944"/>
                    <a:pt x="3458" y="17221"/>
                  </a:cubicBezTo>
                  <a:cubicBezTo>
                    <a:pt x="3674" y="17499"/>
                    <a:pt x="3904" y="17771"/>
                    <a:pt x="4156" y="18027"/>
                  </a:cubicBezTo>
                  <a:cubicBezTo>
                    <a:pt x="4414" y="18281"/>
                    <a:pt x="4690" y="18526"/>
                    <a:pt x="4984" y="18748"/>
                  </a:cubicBezTo>
                  <a:cubicBezTo>
                    <a:pt x="5128" y="18863"/>
                    <a:pt x="5279" y="18969"/>
                    <a:pt x="5430" y="19074"/>
                  </a:cubicBezTo>
                  <a:cubicBezTo>
                    <a:pt x="5506" y="19127"/>
                    <a:pt x="5581" y="19180"/>
                    <a:pt x="5658" y="19231"/>
                  </a:cubicBezTo>
                  <a:cubicBezTo>
                    <a:pt x="5736" y="19280"/>
                    <a:pt x="5814" y="19329"/>
                    <a:pt x="5893" y="19377"/>
                  </a:cubicBezTo>
                  <a:cubicBezTo>
                    <a:pt x="6520" y="19765"/>
                    <a:pt x="7190" y="20081"/>
                    <a:pt x="7866" y="20337"/>
                  </a:cubicBezTo>
                  <a:lnTo>
                    <a:pt x="8120" y="20429"/>
                  </a:lnTo>
                  <a:lnTo>
                    <a:pt x="8246" y="20476"/>
                  </a:lnTo>
                  <a:cubicBezTo>
                    <a:pt x="8288" y="20492"/>
                    <a:pt x="8332" y="20504"/>
                    <a:pt x="8374" y="20517"/>
                  </a:cubicBezTo>
                  <a:lnTo>
                    <a:pt x="8631" y="20598"/>
                  </a:lnTo>
                  <a:cubicBezTo>
                    <a:pt x="8652" y="20604"/>
                    <a:pt x="8673" y="20611"/>
                    <a:pt x="8694" y="20618"/>
                  </a:cubicBezTo>
                  <a:cubicBezTo>
                    <a:pt x="8715" y="20626"/>
                    <a:pt x="8734" y="20637"/>
                    <a:pt x="8754" y="20645"/>
                  </a:cubicBezTo>
                  <a:cubicBezTo>
                    <a:pt x="8794" y="20664"/>
                    <a:pt x="8836" y="20678"/>
                    <a:pt x="8877" y="20693"/>
                  </a:cubicBezTo>
                  <a:lnTo>
                    <a:pt x="9125" y="20782"/>
                  </a:lnTo>
                  <a:lnTo>
                    <a:pt x="9249" y="20827"/>
                  </a:lnTo>
                  <a:cubicBezTo>
                    <a:pt x="9290" y="20842"/>
                    <a:pt x="9331" y="20858"/>
                    <a:pt x="9374" y="20870"/>
                  </a:cubicBezTo>
                  <a:lnTo>
                    <a:pt x="9880" y="21020"/>
                  </a:lnTo>
                  <a:cubicBezTo>
                    <a:pt x="10562" y="21202"/>
                    <a:pt x="11266" y="21307"/>
                    <a:pt x="11981" y="21347"/>
                  </a:cubicBezTo>
                  <a:cubicBezTo>
                    <a:pt x="12070" y="21351"/>
                    <a:pt x="12159" y="21361"/>
                    <a:pt x="12248" y="21363"/>
                  </a:cubicBezTo>
                  <a:lnTo>
                    <a:pt x="12519" y="21366"/>
                  </a:lnTo>
                  <a:lnTo>
                    <a:pt x="12788" y="21369"/>
                  </a:lnTo>
                  <a:cubicBezTo>
                    <a:pt x="12834" y="21371"/>
                    <a:pt x="12877" y="21370"/>
                    <a:pt x="12920" y="21369"/>
                  </a:cubicBezTo>
                  <a:lnTo>
                    <a:pt x="13048" y="21365"/>
                  </a:lnTo>
                  <a:cubicBezTo>
                    <a:pt x="13135" y="21365"/>
                    <a:pt x="13219" y="21357"/>
                    <a:pt x="13305" y="21352"/>
                  </a:cubicBezTo>
                  <a:cubicBezTo>
                    <a:pt x="13390" y="21349"/>
                    <a:pt x="13475" y="21340"/>
                    <a:pt x="13559" y="21332"/>
                  </a:cubicBezTo>
                  <a:cubicBezTo>
                    <a:pt x="13602" y="21328"/>
                    <a:pt x="13644" y="21326"/>
                    <a:pt x="13686" y="21321"/>
                  </a:cubicBezTo>
                  <a:lnTo>
                    <a:pt x="13938" y="21290"/>
                  </a:lnTo>
                  <a:lnTo>
                    <a:pt x="14063" y="21271"/>
                  </a:lnTo>
                  <a:cubicBezTo>
                    <a:pt x="14729" y="21168"/>
                    <a:pt x="15376" y="20982"/>
                    <a:pt x="16002" y="20714"/>
                  </a:cubicBezTo>
                  <a:cubicBezTo>
                    <a:pt x="16628" y="20447"/>
                    <a:pt x="17231" y="20098"/>
                    <a:pt x="17822" y="19703"/>
                  </a:cubicBezTo>
                  <a:cubicBezTo>
                    <a:pt x="18413" y="19306"/>
                    <a:pt x="18993" y="18865"/>
                    <a:pt x="19581" y="18406"/>
                  </a:cubicBezTo>
                  <a:lnTo>
                    <a:pt x="20483" y="17699"/>
                  </a:lnTo>
                  <a:cubicBezTo>
                    <a:pt x="20802" y="17454"/>
                    <a:pt x="21122" y="17220"/>
                    <a:pt x="21443" y="16996"/>
                  </a:cubicBezTo>
                  <a:lnTo>
                    <a:pt x="21595" y="16894"/>
                  </a:lnTo>
                  <a:lnTo>
                    <a:pt x="21595" y="19685"/>
                  </a:lnTo>
                  <a:lnTo>
                    <a:pt x="21305" y="19956"/>
                  </a:lnTo>
                  <a:cubicBezTo>
                    <a:pt x="20731" y="20483"/>
                    <a:pt x="20116" y="21001"/>
                    <a:pt x="19435" y="21484"/>
                  </a:cubicBezTo>
                  <a:lnTo>
                    <a:pt x="19254" y="21600"/>
                  </a:lnTo>
                  <a:lnTo>
                    <a:pt x="6063" y="21600"/>
                  </a:lnTo>
                  <a:lnTo>
                    <a:pt x="5681" y="21306"/>
                  </a:lnTo>
                  <a:cubicBezTo>
                    <a:pt x="5360" y="21045"/>
                    <a:pt x="5054" y="20775"/>
                    <a:pt x="4760" y="20502"/>
                  </a:cubicBezTo>
                  <a:cubicBezTo>
                    <a:pt x="4686" y="20433"/>
                    <a:pt x="4612" y="20365"/>
                    <a:pt x="4538" y="20297"/>
                  </a:cubicBezTo>
                  <a:lnTo>
                    <a:pt x="4326" y="20088"/>
                  </a:lnTo>
                  <a:lnTo>
                    <a:pt x="4113" y="19880"/>
                  </a:lnTo>
                  <a:cubicBezTo>
                    <a:pt x="4041" y="19811"/>
                    <a:pt x="3976" y="19738"/>
                    <a:pt x="3907" y="19669"/>
                  </a:cubicBezTo>
                  <a:cubicBezTo>
                    <a:pt x="3771" y="19527"/>
                    <a:pt x="3630" y="19389"/>
                    <a:pt x="3499" y="19246"/>
                  </a:cubicBezTo>
                  <a:cubicBezTo>
                    <a:pt x="3432" y="19175"/>
                    <a:pt x="3364" y="19105"/>
                    <a:pt x="3296" y="19035"/>
                  </a:cubicBezTo>
                  <a:cubicBezTo>
                    <a:pt x="3228" y="18966"/>
                    <a:pt x="3158" y="18898"/>
                    <a:pt x="3090" y="18826"/>
                  </a:cubicBezTo>
                  <a:cubicBezTo>
                    <a:pt x="2815" y="18545"/>
                    <a:pt x="2541" y="18262"/>
                    <a:pt x="2282" y="17967"/>
                  </a:cubicBezTo>
                  <a:cubicBezTo>
                    <a:pt x="2022" y="17672"/>
                    <a:pt x="1784" y="17361"/>
                    <a:pt x="1560" y="17041"/>
                  </a:cubicBezTo>
                  <a:cubicBezTo>
                    <a:pt x="1113" y="16401"/>
                    <a:pt x="734" y="15715"/>
                    <a:pt x="454" y="14986"/>
                  </a:cubicBezTo>
                  <a:cubicBezTo>
                    <a:pt x="175" y="14259"/>
                    <a:pt x="8" y="13482"/>
                    <a:pt x="0" y="12692"/>
                  </a:cubicBezTo>
                  <a:cubicBezTo>
                    <a:pt x="-5" y="12298"/>
                    <a:pt x="35" y="11901"/>
                    <a:pt x="112" y="11511"/>
                  </a:cubicBezTo>
                  <a:cubicBezTo>
                    <a:pt x="190" y="11120"/>
                    <a:pt x="310" y="10737"/>
                    <a:pt x="465" y="10366"/>
                  </a:cubicBezTo>
                  <a:cubicBezTo>
                    <a:pt x="735" y="9717"/>
                    <a:pt x="996" y="9067"/>
                    <a:pt x="1227" y="8407"/>
                  </a:cubicBezTo>
                  <a:lnTo>
                    <a:pt x="1397" y="7910"/>
                  </a:lnTo>
                  <a:lnTo>
                    <a:pt x="1561" y="7407"/>
                  </a:lnTo>
                  <a:lnTo>
                    <a:pt x="1724" y="6894"/>
                  </a:lnTo>
                  <a:lnTo>
                    <a:pt x="1807" y="6633"/>
                  </a:lnTo>
                  <a:lnTo>
                    <a:pt x="1897" y="6367"/>
                  </a:lnTo>
                  <a:cubicBezTo>
                    <a:pt x="1925" y="6280"/>
                    <a:pt x="1961" y="6188"/>
                    <a:pt x="1994" y="6098"/>
                  </a:cubicBezTo>
                  <a:cubicBezTo>
                    <a:pt x="2030" y="6007"/>
                    <a:pt x="2058" y="5918"/>
                    <a:pt x="2102" y="5826"/>
                  </a:cubicBezTo>
                  <a:lnTo>
                    <a:pt x="2222" y="5552"/>
                  </a:lnTo>
                  <a:cubicBezTo>
                    <a:pt x="2267" y="5461"/>
                    <a:pt x="2316" y="5370"/>
                    <a:pt x="2363" y="5279"/>
                  </a:cubicBezTo>
                  <a:cubicBezTo>
                    <a:pt x="2561" y="4920"/>
                    <a:pt x="2799" y="4568"/>
                    <a:pt x="3072" y="4261"/>
                  </a:cubicBezTo>
                  <a:cubicBezTo>
                    <a:pt x="3337" y="3944"/>
                    <a:pt x="3630" y="3664"/>
                    <a:pt x="3921" y="3389"/>
                  </a:cubicBezTo>
                  <a:cubicBezTo>
                    <a:pt x="3993" y="3318"/>
                    <a:pt x="4069" y="3254"/>
                    <a:pt x="4145" y="3188"/>
                  </a:cubicBezTo>
                  <a:lnTo>
                    <a:pt x="4370" y="2988"/>
                  </a:lnTo>
                  <a:cubicBezTo>
                    <a:pt x="4443" y="2921"/>
                    <a:pt x="4524" y="2858"/>
                    <a:pt x="4602" y="2794"/>
                  </a:cubicBezTo>
                  <a:lnTo>
                    <a:pt x="4838" y="2601"/>
                  </a:lnTo>
                  <a:cubicBezTo>
                    <a:pt x="4915" y="2535"/>
                    <a:pt x="4998" y="2475"/>
                    <a:pt x="5080" y="2413"/>
                  </a:cubicBezTo>
                  <a:lnTo>
                    <a:pt x="5326" y="2228"/>
                  </a:lnTo>
                  <a:lnTo>
                    <a:pt x="5388" y="2182"/>
                  </a:lnTo>
                  <a:lnTo>
                    <a:pt x="5580" y="2050"/>
                  </a:lnTo>
                  <a:lnTo>
                    <a:pt x="5838" y="1874"/>
                  </a:lnTo>
                  <a:cubicBezTo>
                    <a:pt x="6013" y="1760"/>
                    <a:pt x="6194" y="1652"/>
                    <a:pt x="6373" y="1541"/>
                  </a:cubicBezTo>
                  <a:cubicBezTo>
                    <a:pt x="6557" y="1438"/>
                    <a:pt x="6744" y="1336"/>
                    <a:pt x="6932" y="1236"/>
                  </a:cubicBezTo>
                  <a:cubicBezTo>
                    <a:pt x="7693" y="848"/>
                    <a:pt x="8518" y="546"/>
                    <a:pt x="9368" y="346"/>
                  </a:cubicBezTo>
                  <a:cubicBezTo>
                    <a:pt x="10218" y="145"/>
                    <a:pt x="11088" y="39"/>
                    <a:pt x="11949" y="11"/>
                  </a:cubicBezTo>
                  <a:lnTo>
                    <a:pt x="12271" y="3"/>
                  </a:ln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5000"/>
                  </a:schemeClr>
                </a:gs>
                <a:gs pos="85000">
                  <a:schemeClr val="accent1">
                    <a:alpha val="5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5" name="Freeform: Shape 16"/>
            <p:cNvSpPr/>
            <p:nvPr/>
          </p:nvSpPr>
          <p:spPr>
            <a:xfrm>
              <a:off x="-6" y="0"/>
              <a:ext cx="6093490" cy="680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600" extrusionOk="0">
                  <a:moveTo>
                    <a:pt x="12396" y="0"/>
                  </a:moveTo>
                  <a:cubicBezTo>
                    <a:pt x="15512" y="0"/>
                    <a:pt x="18372" y="1036"/>
                    <a:pt x="20613" y="2764"/>
                  </a:cubicBezTo>
                  <a:lnTo>
                    <a:pt x="20757" y="2886"/>
                  </a:lnTo>
                  <a:lnTo>
                    <a:pt x="20757" y="6679"/>
                  </a:lnTo>
                  <a:lnTo>
                    <a:pt x="20287" y="6091"/>
                  </a:lnTo>
                  <a:cubicBezTo>
                    <a:pt x="20073" y="5849"/>
                    <a:pt x="19846" y="5616"/>
                    <a:pt x="19607" y="5392"/>
                  </a:cubicBezTo>
                  <a:cubicBezTo>
                    <a:pt x="17673" y="3588"/>
                    <a:pt x="15112" y="2594"/>
                    <a:pt x="12395" y="2594"/>
                  </a:cubicBezTo>
                  <a:cubicBezTo>
                    <a:pt x="9520" y="2594"/>
                    <a:pt x="7512" y="3334"/>
                    <a:pt x="5679" y="5067"/>
                  </a:cubicBezTo>
                  <a:cubicBezTo>
                    <a:pt x="5059" y="5653"/>
                    <a:pt x="4848" y="5985"/>
                    <a:pt x="4724" y="6232"/>
                  </a:cubicBezTo>
                  <a:cubicBezTo>
                    <a:pt x="4543" y="6592"/>
                    <a:pt x="4413" y="7079"/>
                    <a:pt x="4234" y="7753"/>
                  </a:cubicBezTo>
                  <a:cubicBezTo>
                    <a:pt x="3995" y="8655"/>
                    <a:pt x="3667" y="9891"/>
                    <a:pt x="3005" y="11588"/>
                  </a:cubicBezTo>
                  <a:cubicBezTo>
                    <a:pt x="2643" y="12516"/>
                    <a:pt x="2655" y="13491"/>
                    <a:pt x="3044" y="14569"/>
                  </a:cubicBezTo>
                  <a:cubicBezTo>
                    <a:pt x="3400" y="15555"/>
                    <a:pt x="4069" y="16600"/>
                    <a:pt x="4981" y="17590"/>
                  </a:cubicBezTo>
                  <a:cubicBezTo>
                    <a:pt x="6055" y="18756"/>
                    <a:pt x="7122" y="19600"/>
                    <a:pt x="8243" y="20171"/>
                  </a:cubicBezTo>
                  <a:cubicBezTo>
                    <a:pt x="9442" y="20783"/>
                    <a:pt x="10711" y="21080"/>
                    <a:pt x="12120" y="21080"/>
                  </a:cubicBezTo>
                  <a:cubicBezTo>
                    <a:pt x="14596" y="21080"/>
                    <a:pt x="16329" y="19623"/>
                    <a:pt x="18505" y="17563"/>
                  </a:cubicBezTo>
                  <a:cubicBezTo>
                    <a:pt x="18993" y="17101"/>
                    <a:pt x="19473" y="16685"/>
                    <a:pt x="19937" y="16283"/>
                  </a:cubicBezTo>
                  <a:cubicBezTo>
                    <a:pt x="20155" y="16095"/>
                    <a:pt x="20365" y="15912"/>
                    <a:pt x="20565" y="15734"/>
                  </a:cubicBezTo>
                  <a:lnTo>
                    <a:pt x="20757" y="15559"/>
                  </a:lnTo>
                  <a:lnTo>
                    <a:pt x="20757" y="19116"/>
                  </a:lnTo>
                  <a:lnTo>
                    <a:pt x="20445" y="19398"/>
                  </a:lnTo>
                  <a:cubicBezTo>
                    <a:pt x="19857" y="19955"/>
                    <a:pt x="19266" y="20501"/>
                    <a:pt x="18656" y="21006"/>
                  </a:cubicBezTo>
                  <a:lnTo>
                    <a:pt x="17891" y="21600"/>
                  </a:lnTo>
                  <a:lnTo>
                    <a:pt x="5523" y="21600"/>
                  </a:lnTo>
                  <a:lnTo>
                    <a:pt x="5316" y="21458"/>
                  </a:lnTo>
                  <a:cubicBezTo>
                    <a:pt x="4454" y="20835"/>
                    <a:pt x="3658" y="20103"/>
                    <a:pt x="2912" y="19294"/>
                  </a:cubicBezTo>
                  <a:cubicBezTo>
                    <a:pt x="922" y="17132"/>
                    <a:pt x="-843" y="13956"/>
                    <a:pt x="431" y="10690"/>
                  </a:cubicBezTo>
                  <a:cubicBezTo>
                    <a:pt x="2141" y="6310"/>
                    <a:pt x="1385" y="5460"/>
                    <a:pt x="3739" y="3233"/>
                  </a:cubicBezTo>
                  <a:cubicBezTo>
                    <a:pt x="6094" y="1006"/>
                    <a:pt x="8803" y="0"/>
                    <a:pt x="12396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/>
                </a:gs>
                <a:gs pos="16000">
                  <a:schemeClr val="accent6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6" name="Freeform: Shape 17"/>
            <p:cNvSpPr/>
            <p:nvPr/>
          </p:nvSpPr>
          <p:spPr>
            <a:xfrm>
              <a:off x="-44" y="161"/>
              <a:ext cx="6093527" cy="6804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2" h="21599" extrusionOk="0">
                  <a:moveTo>
                    <a:pt x="21592" y="17694"/>
                  </a:moveTo>
                  <a:lnTo>
                    <a:pt x="21592" y="19226"/>
                  </a:lnTo>
                  <a:lnTo>
                    <a:pt x="21204" y="19575"/>
                  </a:lnTo>
                  <a:cubicBezTo>
                    <a:pt x="21057" y="19707"/>
                    <a:pt x="20909" y="19839"/>
                    <a:pt x="20760" y="19971"/>
                  </a:cubicBezTo>
                  <a:cubicBezTo>
                    <a:pt x="20162" y="20496"/>
                    <a:pt x="19541" y="21015"/>
                    <a:pt x="18867" y="21498"/>
                  </a:cubicBezTo>
                  <a:lnTo>
                    <a:pt x="18713" y="21599"/>
                  </a:lnTo>
                  <a:lnTo>
                    <a:pt x="16076" y="21599"/>
                  </a:lnTo>
                  <a:lnTo>
                    <a:pt x="16522" y="21394"/>
                  </a:lnTo>
                  <a:cubicBezTo>
                    <a:pt x="17030" y="21143"/>
                    <a:pt x="17521" y="20852"/>
                    <a:pt x="17995" y="20532"/>
                  </a:cubicBezTo>
                  <a:cubicBezTo>
                    <a:pt x="18630" y="20106"/>
                    <a:pt x="19237" y="19631"/>
                    <a:pt x="19836" y="19137"/>
                  </a:cubicBezTo>
                  <a:cubicBezTo>
                    <a:pt x="19985" y="19013"/>
                    <a:pt x="20135" y="18888"/>
                    <a:pt x="20284" y="18763"/>
                  </a:cubicBezTo>
                  <a:lnTo>
                    <a:pt x="20738" y="18379"/>
                  </a:lnTo>
                  <a:close/>
                  <a:moveTo>
                    <a:pt x="12231" y="2"/>
                  </a:moveTo>
                  <a:cubicBezTo>
                    <a:pt x="12447" y="-1"/>
                    <a:pt x="12663" y="0"/>
                    <a:pt x="12880" y="4"/>
                  </a:cubicBezTo>
                  <a:lnTo>
                    <a:pt x="13369" y="22"/>
                  </a:lnTo>
                  <a:cubicBezTo>
                    <a:pt x="13423" y="24"/>
                    <a:pt x="13478" y="26"/>
                    <a:pt x="13532" y="31"/>
                  </a:cubicBezTo>
                  <a:lnTo>
                    <a:pt x="14182" y="89"/>
                  </a:lnTo>
                  <a:cubicBezTo>
                    <a:pt x="15911" y="281"/>
                    <a:pt x="17577" y="799"/>
                    <a:pt x="19064" y="1551"/>
                  </a:cubicBezTo>
                  <a:cubicBezTo>
                    <a:pt x="19808" y="1928"/>
                    <a:pt x="20509" y="2362"/>
                    <a:pt x="21160" y="2845"/>
                  </a:cubicBezTo>
                  <a:lnTo>
                    <a:pt x="21592" y="3193"/>
                  </a:lnTo>
                  <a:lnTo>
                    <a:pt x="21592" y="3804"/>
                  </a:lnTo>
                  <a:lnTo>
                    <a:pt x="20806" y="3241"/>
                  </a:lnTo>
                  <a:cubicBezTo>
                    <a:pt x="20148" y="2816"/>
                    <a:pt x="19443" y="2452"/>
                    <a:pt x="18708" y="2154"/>
                  </a:cubicBezTo>
                  <a:cubicBezTo>
                    <a:pt x="17973" y="1854"/>
                    <a:pt x="17210" y="1617"/>
                    <a:pt x="16431" y="1446"/>
                  </a:cubicBezTo>
                  <a:lnTo>
                    <a:pt x="16137" y="1386"/>
                  </a:lnTo>
                  <a:cubicBezTo>
                    <a:pt x="16040" y="1366"/>
                    <a:pt x="15943" y="1343"/>
                    <a:pt x="15844" y="1329"/>
                  </a:cubicBezTo>
                  <a:lnTo>
                    <a:pt x="15549" y="1280"/>
                  </a:lnTo>
                  <a:lnTo>
                    <a:pt x="15401" y="1256"/>
                  </a:lnTo>
                  <a:cubicBezTo>
                    <a:pt x="15352" y="1248"/>
                    <a:pt x="15303" y="1240"/>
                    <a:pt x="15253" y="1234"/>
                  </a:cubicBezTo>
                  <a:cubicBezTo>
                    <a:pt x="15055" y="1210"/>
                    <a:pt x="14858" y="1184"/>
                    <a:pt x="14660" y="1161"/>
                  </a:cubicBezTo>
                  <a:cubicBezTo>
                    <a:pt x="14461" y="1146"/>
                    <a:pt x="14262" y="1129"/>
                    <a:pt x="14064" y="1112"/>
                  </a:cubicBezTo>
                  <a:lnTo>
                    <a:pt x="13467" y="1086"/>
                  </a:lnTo>
                  <a:cubicBezTo>
                    <a:pt x="13268" y="1081"/>
                    <a:pt x="13069" y="1082"/>
                    <a:pt x="12870" y="1080"/>
                  </a:cubicBezTo>
                  <a:cubicBezTo>
                    <a:pt x="12470" y="1086"/>
                    <a:pt x="12066" y="1099"/>
                    <a:pt x="11668" y="1126"/>
                  </a:cubicBezTo>
                  <a:cubicBezTo>
                    <a:pt x="10870" y="1179"/>
                    <a:pt x="10083" y="1280"/>
                    <a:pt x="9316" y="1445"/>
                  </a:cubicBezTo>
                  <a:cubicBezTo>
                    <a:pt x="8549" y="1609"/>
                    <a:pt x="7803" y="1839"/>
                    <a:pt x="7089" y="2136"/>
                  </a:cubicBezTo>
                  <a:cubicBezTo>
                    <a:pt x="6374" y="2434"/>
                    <a:pt x="5695" y="2805"/>
                    <a:pt x="5051" y="3231"/>
                  </a:cubicBezTo>
                  <a:lnTo>
                    <a:pt x="4813" y="3394"/>
                  </a:lnTo>
                  <a:cubicBezTo>
                    <a:pt x="4733" y="3449"/>
                    <a:pt x="4652" y="3502"/>
                    <a:pt x="4576" y="3561"/>
                  </a:cubicBezTo>
                  <a:lnTo>
                    <a:pt x="4344" y="3734"/>
                  </a:lnTo>
                  <a:cubicBezTo>
                    <a:pt x="4267" y="3792"/>
                    <a:pt x="4188" y="3848"/>
                    <a:pt x="4116" y="3910"/>
                  </a:cubicBezTo>
                  <a:cubicBezTo>
                    <a:pt x="3818" y="4151"/>
                    <a:pt x="3525" y="4398"/>
                    <a:pt x="3270" y="4667"/>
                  </a:cubicBezTo>
                  <a:cubicBezTo>
                    <a:pt x="3004" y="4931"/>
                    <a:pt x="2785" y="5222"/>
                    <a:pt x="2592" y="5530"/>
                  </a:cubicBezTo>
                  <a:cubicBezTo>
                    <a:pt x="2546" y="5608"/>
                    <a:pt x="2501" y="5686"/>
                    <a:pt x="2456" y="5766"/>
                  </a:cubicBezTo>
                  <a:lnTo>
                    <a:pt x="2337" y="6011"/>
                  </a:lnTo>
                  <a:cubicBezTo>
                    <a:pt x="2295" y="6092"/>
                    <a:pt x="2264" y="6178"/>
                    <a:pt x="2227" y="6262"/>
                  </a:cubicBezTo>
                  <a:cubicBezTo>
                    <a:pt x="2192" y="6346"/>
                    <a:pt x="2156" y="6430"/>
                    <a:pt x="2126" y="6518"/>
                  </a:cubicBezTo>
                  <a:cubicBezTo>
                    <a:pt x="1996" y="6861"/>
                    <a:pt x="1882" y="7214"/>
                    <a:pt x="1766" y="7566"/>
                  </a:cubicBezTo>
                  <a:lnTo>
                    <a:pt x="1590" y="8095"/>
                  </a:lnTo>
                  <a:lnTo>
                    <a:pt x="1409" y="8623"/>
                  </a:lnTo>
                  <a:cubicBezTo>
                    <a:pt x="1164" y="9324"/>
                    <a:pt x="891" y="10017"/>
                    <a:pt x="609" y="10708"/>
                  </a:cubicBezTo>
                  <a:cubicBezTo>
                    <a:pt x="325" y="11390"/>
                    <a:pt x="186" y="12116"/>
                    <a:pt x="206" y="12839"/>
                  </a:cubicBezTo>
                  <a:cubicBezTo>
                    <a:pt x="214" y="13200"/>
                    <a:pt x="262" y="13559"/>
                    <a:pt x="343" y="13912"/>
                  </a:cubicBezTo>
                  <a:cubicBezTo>
                    <a:pt x="363" y="14001"/>
                    <a:pt x="383" y="14089"/>
                    <a:pt x="410" y="14176"/>
                  </a:cubicBezTo>
                  <a:cubicBezTo>
                    <a:pt x="434" y="14263"/>
                    <a:pt x="457" y="14351"/>
                    <a:pt x="488" y="14437"/>
                  </a:cubicBezTo>
                  <a:cubicBezTo>
                    <a:pt x="516" y="14523"/>
                    <a:pt x="544" y="14610"/>
                    <a:pt x="578" y="14695"/>
                  </a:cubicBezTo>
                  <a:cubicBezTo>
                    <a:pt x="610" y="14780"/>
                    <a:pt x="642" y="14865"/>
                    <a:pt x="679" y="14949"/>
                  </a:cubicBezTo>
                  <a:cubicBezTo>
                    <a:pt x="962" y="15624"/>
                    <a:pt x="1352" y="16259"/>
                    <a:pt x="1809" y="16851"/>
                  </a:cubicBezTo>
                  <a:cubicBezTo>
                    <a:pt x="2267" y="17443"/>
                    <a:pt x="2789" y="17994"/>
                    <a:pt x="3352" y="18506"/>
                  </a:cubicBezTo>
                  <a:cubicBezTo>
                    <a:pt x="3919" y="19021"/>
                    <a:pt x="4514" y="19508"/>
                    <a:pt x="5139" y="19950"/>
                  </a:cubicBezTo>
                  <a:cubicBezTo>
                    <a:pt x="5453" y="20170"/>
                    <a:pt x="5772" y="20381"/>
                    <a:pt x="6101" y="20577"/>
                  </a:cubicBezTo>
                  <a:cubicBezTo>
                    <a:pt x="6428" y="20775"/>
                    <a:pt x="6764" y="20958"/>
                    <a:pt x="7107" y="21126"/>
                  </a:cubicBezTo>
                  <a:cubicBezTo>
                    <a:pt x="7451" y="21294"/>
                    <a:pt x="7801" y="21448"/>
                    <a:pt x="8159" y="21585"/>
                  </a:cubicBezTo>
                  <a:lnTo>
                    <a:pt x="8197" y="21599"/>
                  </a:lnTo>
                  <a:lnTo>
                    <a:pt x="5515" y="21599"/>
                  </a:lnTo>
                  <a:lnTo>
                    <a:pt x="5340" y="21484"/>
                  </a:lnTo>
                  <a:cubicBezTo>
                    <a:pt x="4998" y="21245"/>
                    <a:pt x="4669" y="20995"/>
                    <a:pt x="4356" y="20731"/>
                  </a:cubicBezTo>
                  <a:cubicBezTo>
                    <a:pt x="3731" y="20204"/>
                    <a:pt x="3166" y="19634"/>
                    <a:pt x="2645" y="19039"/>
                  </a:cubicBezTo>
                  <a:cubicBezTo>
                    <a:pt x="2124" y="18439"/>
                    <a:pt x="1657" y="17804"/>
                    <a:pt x="1262" y="17137"/>
                  </a:cubicBezTo>
                  <a:cubicBezTo>
                    <a:pt x="867" y="16470"/>
                    <a:pt x="542" y="15772"/>
                    <a:pt x="320" y="15049"/>
                  </a:cubicBezTo>
                  <a:cubicBezTo>
                    <a:pt x="290" y="14959"/>
                    <a:pt x="266" y="14868"/>
                    <a:pt x="241" y="14778"/>
                  </a:cubicBezTo>
                  <a:cubicBezTo>
                    <a:pt x="215" y="14687"/>
                    <a:pt x="195" y="14595"/>
                    <a:pt x="174" y="14504"/>
                  </a:cubicBezTo>
                  <a:cubicBezTo>
                    <a:pt x="164" y="14458"/>
                    <a:pt x="151" y="14413"/>
                    <a:pt x="143" y="14367"/>
                  </a:cubicBezTo>
                  <a:lnTo>
                    <a:pt x="116" y="14229"/>
                  </a:lnTo>
                  <a:cubicBezTo>
                    <a:pt x="96" y="14137"/>
                    <a:pt x="83" y="14045"/>
                    <a:pt x="69" y="13952"/>
                  </a:cubicBezTo>
                  <a:cubicBezTo>
                    <a:pt x="15" y="13582"/>
                    <a:pt x="-8" y="13210"/>
                    <a:pt x="2" y="12839"/>
                  </a:cubicBezTo>
                  <a:cubicBezTo>
                    <a:pt x="22" y="12095"/>
                    <a:pt x="185" y="11359"/>
                    <a:pt x="477" y="10665"/>
                  </a:cubicBezTo>
                  <a:cubicBezTo>
                    <a:pt x="762" y="9979"/>
                    <a:pt x="1019" y="9283"/>
                    <a:pt x="1229" y="8576"/>
                  </a:cubicBezTo>
                  <a:cubicBezTo>
                    <a:pt x="1443" y="7869"/>
                    <a:pt x="1597" y="7153"/>
                    <a:pt x="1786" y="6431"/>
                  </a:cubicBezTo>
                  <a:cubicBezTo>
                    <a:pt x="1808" y="6341"/>
                    <a:pt x="1837" y="6251"/>
                    <a:pt x="1864" y="6160"/>
                  </a:cubicBezTo>
                  <a:cubicBezTo>
                    <a:pt x="1892" y="6070"/>
                    <a:pt x="1914" y="5979"/>
                    <a:pt x="1949" y="5890"/>
                  </a:cubicBezTo>
                  <a:lnTo>
                    <a:pt x="2046" y="5619"/>
                  </a:lnTo>
                  <a:cubicBezTo>
                    <a:pt x="2084" y="5530"/>
                    <a:pt x="2125" y="5442"/>
                    <a:pt x="2163" y="5353"/>
                  </a:cubicBezTo>
                  <a:cubicBezTo>
                    <a:pt x="2328" y="5001"/>
                    <a:pt x="2531" y="4655"/>
                    <a:pt x="2781" y="4342"/>
                  </a:cubicBezTo>
                  <a:cubicBezTo>
                    <a:pt x="3022" y="4022"/>
                    <a:pt x="3298" y="3731"/>
                    <a:pt x="3579" y="3445"/>
                  </a:cubicBezTo>
                  <a:cubicBezTo>
                    <a:pt x="3647" y="3372"/>
                    <a:pt x="3722" y="3305"/>
                    <a:pt x="3795" y="3236"/>
                  </a:cubicBezTo>
                  <a:lnTo>
                    <a:pt x="4015" y="3029"/>
                  </a:lnTo>
                  <a:cubicBezTo>
                    <a:pt x="4087" y="2959"/>
                    <a:pt x="4165" y="2894"/>
                    <a:pt x="4242" y="2828"/>
                  </a:cubicBezTo>
                  <a:lnTo>
                    <a:pt x="4475" y="2630"/>
                  </a:lnTo>
                  <a:cubicBezTo>
                    <a:pt x="4551" y="2563"/>
                    <a:pt x="4635" y="2502"/>
                    <a:pt x="4716" y="2439"/>
                  </a:cubicBezTo>
                  <a:lnTo>
                    <a:pt x="5021" y="2204"/>
                  </a:lnTo>
                  <a:cubicBezTo>
                    <a:pt x="5043" y="2189"/>
                    <a:pt x="5064" y="2175"/>
                    <a:pt x="5085" y="2160"/>
                  </a:cubicBezTo>
                  <a:lnTo>
                    <a:pt x="5472" y="1896"/>
                  </a:lnTo>
                  <a:cubicBezTo>
                    <a:pt x="5514" y="1865"/>
                    <a:pt x="5560" y="1839"/>
                    <a:pt x="5604" y="1811"/>
                  </a:cubicBezTo>
                  <a:lnTo>
                    <a:pt x="5738" y="1728"/>
                  </a:lnTo>
                  <a:lnTo>
                    <a:pt x="6008" y="1565"/>
                  </a:lnTo>
                  <a:cubicBezTo>
                    <a:pt x="6194" y="1463"/>
                    <a:pt x="6381" y="1363"/>
                    <a:pt x="6569" y="1264"/>
                  </a:cubicBezTo>
                  <a:cubicBezTo>
                    <a:pt x="7332" y="883"/>
                    <a:pt x="8156" y="590"/>
                    <a:pt x="9002" y="387"/>
                  </a:cubicBezTo>
                  <a:cubicBezTo>
                    <a:pt x="9850" y="184"/>
                    <a:pt x="10718" y="70"/>
                    <a:pt x="11583" y="24"/>
                  </a:cubicBezTo>
                  <a:cubicBezTo>
                    <a:pt x="11800" y="12"/>
                    <a:pt x="12015" y="5"/>
                    <a:pt x="12231" y="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rgbClr val="FFFFFF">
                    <a:alpha val="10000"/>
                  </a:srgbClr>
                </a:gs>
                <a:gs pos="16000">
                  <a:schemeClr val="accent6">
                    <a:alpha val="5000"/>
                  </a:schemeClr>
                </a:gs>
                <a:gs pos="85000">
                  <a:schemeClr val="accent1">
                    <a:alpha val="10000"/>
                  </a:schemeClr>
                </a:gs>
                <a:gs pos="100000">
                  <a:srgbClr val="FFFFFF">
                    <a:alpha val="10000"/>
                  </a:srgbClr>
                </a:gs>
              </a:gsLst>
              <a:lin ang="120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188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652" y="1859077"/>
            <a:ext cx="3821105" cy="3821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Pages>50</Pages>
  <Words>1679</Words>
  <Characters>0</Characters>
  <Application>Microsoft Macintosh PowerPoint</Application>
  <DocSecurity>0</DocSecurity>
  <PresentationFormat>와이드스크린</PresentationFormat>
  <Lines>0</Lines>
  <Paragraphs>339</Paragraphs>
  <Slides>50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Ubuntu Condensed</vt:lpstr>
      <vt:lpstr>Wingdings</vt:lpstr>
      <vt:lpstr>Office 테마</vt:lpstr>
      <vt:lpstr>  -전통주 추천 서비스-</vt:lpstr>
      <vt:lpstr>목차</vt:lpstr>
      <vt:lpstr>주제 선정 배경</vt:lpstr>
      <vt:lpstr>PowerPoint 프레젠테이션</vt:lpstr>
      <vt:lpstr>PowerPoint 프레젠테이션</vt:lpstr>
      <vt:lpstr>PowerPoint 프레젠테이션</vt:lpstr>
      <vt:lpstr>PowerPoint 프레젠테이션</vt:lpstr>
      <vt:lpstr>역할분담</vt:lpstr>
      <vt:lpstr>데이터 수집</vt:lpstr>
      <vt:lpstr>PowerPoint 프레젠테이션</vt:lpstr>
      <vt:lpstr>PowerPoint 프레젠테이션</vt:lpstr>
      <vt:lpstr>맞춤형 전통주 테스트 및 추천 알고리즘</vt:lpstr>
      <vt:lpstr>PowerPoint 프레젠테이션</vt:lpstr>
      <vt:lpstr>K-Means</vt:lpstr>
      <vt:lpstr>KMeans(n_clusters=4, init='random', max_iter=iterator)</vt:lpstr>
      <vt:lpstr>PowerPoint 프레젠테이션</vt:lpstr>
      <vt:lpstr>PowerPoint 프레젠테이션</vt:lpstr>
      <vt:lpstr>PowerPoint 프레젠테이션</vt:lpstr>
      <vt:lpstr>전통주와 잘 어울리는 음식 분석</vt:lpstr>
      <vt:lpstr>메뉴 분석 Process</vt:lpstr>
      <vt:lpstr>KoNLPy</vt:lpstr>
      <vt:lpstr>PowerPoint 프레젠테이션</vt:lpstr>
      <vt:lpstr>PowerPoint 프레젠테이션</vt:lpstr>
      <vt:lpstr>PowerPoint 프레젠테이션</vt:lpstr>
      <vt:lpstr>TF-IDF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EPS 최적화</vt:lpstr>
      <vt:lpstr>PowerPoint 프레젠테이션</vt:lpstr>
      <vt:lpstr>Min_samples(최소 데이터 수) 최적화</vt:lpstr>
      <vt:lpstr>PowerPoint 프레젠테이션</vt:lpstr>
      <vt:lpstr>PowerPoint 프레젠테이션</vt:lpstr>
      <vt:lpstr>PowerPoint 프레젠테이션</vt:lpstr>
      <vt:lpstr>전통주와 잘 어울리는 음식 군집화 결과</vt:lpstr>
      <vt:lpstr>전통주점 메뉴 분석 </vt:lpstr>
      <vt:lpstr>구현</vt:lpstr>
      <vt:lpstr>PowerPoint 프레젠테이션</vt:lpstr>
      <vt:lpstr>PowerPoint 프레젠테이션</vt:lpstr>
      <vt:lpstr>PowerPoint 프레젠테이션</vt:lpstr>
      <vt:lpstr>PowerPoint 프레젠테이션</vt:lpstr>
      <vt:lpstr>시연영상</vt:lpstr>
      <vt:lpstr>향후 계획</vt:lpstr>
      <vt:lpstr>PowerPoint 프레젠테이션</vt:lpstr>
      <vt:lpstr>PowerPoint 프레젠테이션</vt:lpstr>
      <vt:lpstr>감사합니다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-전통주 추천 서비스-</dc:title>
  <cp:lastModifiedBy>정민혁</cp:lastModifiedBy>
  <cp:revision>5</cp:revision>
  <dcterms:modified xsi:type="dcterms:W3CDTF">2022-11-04T08:50:04Z</dcterms:modified>
</cp:coreProperties>
</file>